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24"/>
  </p:notesMasterIdLst>
  <p:handoutMasterIdLst>
    <p:handoutMasterId r:id="rId25"/>
  </p:handoutMasterIdLst>
  <p:sldIdLst>
    <p:sldId id="256" r:id="rId2"/>
    <p:sldId id="1312" r:id="rId3"/>
    <p:sldId id="1385" r:id="rId4"/>
    <p:sldId id="278" r:id="rId5"/>
    <p:sldId id="259" r:id="rId6"/>
    <p:sldId id="1283" r:id="rId7"/>
    <p:sldId id="1284" r:id="rId8"/>
    <p:sldId id="1308" r:id="rId9"/>
    <p:sldId id="274" r:id="rId10"/>
    <p:sldId id="1294" r:id="rId11"/>
    <p:sldId id="1376" r:id="rId12"/>
    <p:sldId id="408" r:id="rId13"/>
    <p:sldId id="401" r:id="rId14"/>
    <p:sldId id="1287" r:id="rId15"/>
    <p:sldId id="270" r:id="rId16"/>
    <p:sldId id="281" r:id="rId17"/>
    <p:sldId id="277" r:id="rId18"/>
    <p:sldId id="286" r:id="rId19"/>
    <p:sldId id="276" r:id="rId20"/>
    <p:sldId id="1318" r:id="rId21"/>
    <p:sldId id="1333" r:id="rId22"/>
    <p:sldId id="1386" r:id="rId23"/>
  </p:sldIdLst>
  <p:sldSz cx="24387175" cy="13716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Gray-Garcia" initials="CG" lastIdx="1" clrIdx="0">
    <p:extLst>
      <p:ext uri="{19B8F6BF-5375-455C-9EA6-DF929625EA0E}">
        <p15:presenceInfo xmlns:p15="http://schemas.microsoft.com/office/powerpoint/2012/main" userId="S-1-5-21-3261978655-105703359-2643748371-36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79A4"/>
    <a:srgbClr val="005392"/>
    <a:srgbClr val="007FAC"/>
    <a:srgbClr val="009BD2"/>
    <a:srgbClr val="008E40"/>
    <a:srgbClr val="1861D8"/>
    <a:srgbClr val="006C31"/>
    <a:srgbClr val="00A249"/>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93810" autoAdjust="0"/>
  </p:normalViewPr>
  <p:slideViewPr>
    <p:cSldViewPr>
      <p:cViewPr varScale="1">
        <p:scale>
          <a:sx n="60" d="100"/>
          <a:sy n="60" d="100"/>
        </p:scale>
        <p:origin x="880" y="176"/>
      </p:cViewPr>
      <p:guideLst>
        <p:guide orient="horz" pos="4320"/>
        <p:guide pos="76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C9D59C-37AC-4F21-844C-1525D12A036E}"/>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2E76D3-5698-4DDB-807A-4594D52F4846}"/>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2FD64D3-29A8-46F8-8369-91D715EA9F4D}" type="datetimeFigureOut">
              <a:rPr lang="en-US" smtClean="0"/>
              <a:t>11/4/21</a:t>
            </a:fld>
            <a:endParaRPr lang="en-US"/>
          </a:p>
        </p:txBody>
      </p:sp>
      <p:sp>
        <p:nvSpPr>
          <p:cNvPr id="4" name="Footer Placeholder 3">
            <a:extLst>
              <a:ext uri="{FF2B5EF4-FFF2-40B4-BE49-F238E27FC236}">
                <a16:creationId xmlns:a16="http://schemas.microsoft.com/office/drawing/2014/main" id="{5C6D33B0-2AC9-404B-95F4-9255D2792156}"/>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2647A8-590C-4313-BD46-96FDC2794E2A}"/>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9E1E6BAB-AFA8-4E24-8C6F-69BFAF5E82A7}" type="slidenum">
              <a:rPr lang="en-US" smtClean="0"/>
              <a:t>‹#›</a:t>
            </a:fld>
            <a:endParaRPr lang="en-US"/>
          </a:p>
        </p:txBody>
      </p:sp>
    </p:spTree>
    <p:extLst>
      <p:ext uri="{BB962C8B-B14F-4D97-AF65-F5344CB8AC3E}">
        <p14:creationId xmlns:p14="http://schemas.microsoft.com/office/powerpoint/2010/main" val="18620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A58D3509-1808-4A90-B2D6-6A2ABDDD1F2C}" type="datetimeFigureOut">
              <a:rPr lang="en-US" smtClean="0"/>
              <a:t>11/4/21</a:t>
            </a:fld>
            <a:endParaRPr lang="en-US"/>
          </a:p>
        </p:txBody>
      </p:sp>
      <p:sp>
        <p:nvSpPr>
          <p:cNvPr id="4" name="Slide Image Placeholder 3"/>
          <p:cNvSpPr>
            <a:spLocks noGrp="1" noRot="1" noChangeAspect="1"/>
          </p:cNvSpPr>
          <p:nvPr>
            <p:ph type="sldImg" idx="2"/>
          </p:nvPr>
        </p:nvSpPr>
        <p:spPr>
          <a:xfrm>
            <a:off x="704850" y="1154113"/>
            <a:ext cx="5540375" cy="3116262"/>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2BFCC218-9DD9-4C68-8AD5-F62F9358CD06}" type="slidenum">
              <a:rPr lang="en-US" smtClean="0"/>
              <a:t>‹#›</a:t>
            </a:fld>
            <a:endParaRPr lang="en-US"/>
          </a:p>
        </p:txBody>
      </p:sp>
    </p:spTree>
    <p:extLst>
      <p:ext uri="{BB962C8B-B14F-4D97-AF65-F5344CB8AC3E}">
        <p14:creationId xmlns:p14="http://schemas.microsoft.com/office/powerpoint/2010/main" val="13281799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BFCC218-9DD9-4C68-8AD5-F62F9358CD06}" type="slidenum">
              <a:rPr lang="en-US" smtClean="0"/>
              <a:t>1</a:t>
            </a:fld>
            <a:endParaRPr lang="en-US"/>
          </a:p>
        </p:txBody>
      </p:sp>
    </p:spTree>
    <p:extLst>
      <p:ext uri="{BB962C8B-B14F-4D97-AF65-F5344CB8AC3E}">
        <p14:creationId xmlns:p14="http://schemas.microsoft.com/office/powerpoint/2010/main" val="3324935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Meadowview Place – 56 units</a:t>
            </a:r>
          </a:p>
          <a:p>
            <a:pPr marL="340363" indent="-340363">
              <a:buFont typeface="Symbol" panose="05050102010706020507" pitchFamily="18" charset="2"/>
              <a:buChar char=""/>
            </a:pPr>
            <a:r>
              <a:rPr lang="en-US" sz="1800" dirty="0">
                <a:latin typeface="Calibri" panose="020F0502020204030204" pitchFamily="34" charset="0"/>
                <a:ea typeface="Calibri" panose="020F0502020204030204" pitchFamily="34" charset="0"/>
              </a:rPr>
              <a:t>Accessory dwelling units</a:t>
            </a:r>
          </a:p>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100 permit applications in 2020</a:t>
            </a:r>
          </a:p>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Free ADU plans available</a:t>
            </a:r>
          </a:p>
          <a:p>
            <a:pPr marL="340363" indent="-340363">
              <a:buFont typeface="Symbol" panose="05050102010706020507" pitchFamily="18" charset="2"/>
              <a:buChar char=""/>
            </a:pPr>
            <a:r>
              <a:rPr lang="en-US" sz="1800" dirty="0">
                <a:latin typeface="Calibri" panose="020F0502020204030204" pitchFamily="34" charset="0"/>
                <a:ea typeface="Calibri" panose="020F0502020204030204" pitchFamily="34" charset="0"/>
              </a:rPr>
              <a:t>Deed restriction program created</a:t>
            </a:r>
          </a:p>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$500,000 County funding</a:t>
            </a:r>
          </a:p>
          <a:p>
            <a:pPr marL="340363" indent="-340363">
              <a:buFont typeface="Symbol" panose="05050102010706020507" pitchFamily="18" charset="2"/>
              <a:buChar char=""/>
            </a:pPr>
            <a:r>
              <a:rPr lang="en-US" sz="1800" dirty="0">
                <a:latin typeface="Calibri" panose="020F0502020204030204" pitchFamily="34" charset="0"/>
                <a:ea typeface="Calibri" panose="020F0502020204030204" pitchFamily="34" charset="0"/>
              </a:rPr>
              <a:t>County support of Housing Trust Placer </a:t>
            </a:r>
          </a:p>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$500,000 County contribution</a:t>
            </a:r>
          </a:p>
          <a:p>
            <a:pPr marL="340363" indent="-340363">
              <a:buFont typeface="Symbol" panose="05050102010706020507" pitchFamily="18" charset="2"/>
              <a:buChar char=""/>
            </a:pPr>
            <a:r>
              <a:rPr lang="en-US" sz="1800" dirty="0">
                <a:latin typeface="Calibri" panose="020F0502020204030204" pitchFamily="34" charset="0"/>
                <a:ea typeface="Calibri" panose="020F0502020204030204" pitchFamily="34" charset="0"/>
              </a:rPr>
              <a:t>Housing grants</a:t>
            </a:r>
          </a:p>
          <a:p>
            <a:pPr marL="340363" indent="-340363">
              <a:buFont typeface="Calibri" panose="020F0502020204030204" pitchFamily="34" charset="0"/>
              <a:buChar char="-"/>
            </a:pPr>
            <a:r>
              <a:rPr lang="en-US" sz="1800" dirty="0">
                <a:latin typeface="Calibri" panose="020F0502020204030204" pitchFamily="34" charset="0"/>
                <a:ea typeface="Calibri" panose="020F0502020204030204" pitchFamily="34" charset="0"/>
              </a:rPr>
              <a:t>Received 6 grants totaling $2.3 million funding 17 housing programs</a:t>
            </a:r>
          </a:p>
          <a:p>
            <a:pPr marL="340363" indent="-340363">
              <a:buFont typeface="Calibri" panose="020F0502020204030204" pitchFamily="34" charset="0"/>
              <a:buChar char="-"/>
            </a:pPr>
            <a:endParaRPr lang="en-US" sz="18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0" dirty="0">
                <a:solidFill>
                  <a:schemeClr val="accent1">
                    <a:lumMod val="75000"/>
                  </a:schemeClr>
                </a:solidFill>
              </a:rPr>
              <a:t>Dollar Creek Housing Project</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6000" dirty="0">
                <a:solidFill>
                  <a:schemeClr val="accent1">
                    <a:lumMod val="75000"/>
                  </a:schemeClr>
                </a:solidFill>
              </a:rPr>
              <a:t>Workforce Housing Preservation Program</a:t>
            </a:r>
          </a:p>
          <a:p>
            <a:pPr marL="340363" indent="-340363">
              <a:buFont typeface="Calibri" panose="020F0502020204030204" pitchFamily="34" charset="0"/>
              <a:buChar char="-"/>
            </a:pP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FCC218-9DD9-4C68-8AD5-F62F9358CD06}" type="slidenum">
              <a:rPr lang="en-US" smtClean="0"/>
              <a:t>10</a:t>
            </a:fld>
            <a:endParaRPr lang="en-US"/>
          </a:p>
        </p:txBody>
      </p:sp>
    </p:spTree>
    <p:extLst>
      <p:ext uri="{BB962C8B-B14F-4D97-AF65-F5344CB8AC3E}">
        <p14:creationId xmlns:p14="http://schemas.microsoft.com/office/powerpoint/2010/main" val="412030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E-Services = </a:t>
            </a:r>
            <a:r>
              <a:rPr lang="en-US" b="0" dirty="0"/>
              <a:t>CDRA offers a suite of digital services to help residents save time and money for residential and commercial development programs</a:t>
            </a:r>
          </a:p>
          <a:p>
            <a:endParaRPr lang="en-US" b="1" dirty="0"/>
          </a:p>
          <a:p>
            <a:r>
              <a:rPr lang="en-US" b="1" dirty="0"/>
              <a:t>CHAT BOT </a:t>
            </a:r>
            <a:r>
              <a:rPr lang="en-US" dirty="0"/>
              <a:t>= New technology that provides additional communication channel to obtain answers to questions via text or audio</a:t>
            </a:r>
          </a:p>
          <a:p>
            <a:endParaRPr lang="en-US" b="1" dirty="0"/>
          </a:p>
          <a:p>
            <a:r>
              <a:rPr lang="en-US" b="1" dirty="0"/>
              <a:t>PERMIT &amp; ZONING GUIDE = </a:t>
            </a:r>
            <a:r>
              <a:rPr lang="en-US" dirty="0"/>
              <a:t>to look up zoning, fees, permit requirements</a:t>
            </a:r>
          </a:p>
          <a:p>
            <a:endParaRPr lang="en-US" b="1" dirty="0"/>
          </a:p>
          <a:p>
            <a:r>
              <a:rPr lang="en-US" b="1" dirty="0"/>
              <a:t>E-PERMITS</a:t>
            </a:r>
            <a:r>
              <a:rPr lang="en-US" dirty="0"/>
              <a:t> = apply for certain permits, pay fees, schedule inspections, check permit status</a:t>
            </a:r>
          </a:p>
          <a:p>
            <a:endParaRPr lang="en-US" b="1" dirty="0"/>
          </a:p>
          <a:p>
            <a:r>
              <a:rPr lang="en-US" b="1" dirty="0"/>
              <a:t>VIDEO INSPECTIONS </a:t>
            </a:r>
            <a:r>
              <a:rPr lang="en-US" dirty="0"/>
              <a:t>= contractors and homeowners can connect with county inspectors virtually and receive same-day approval on eligible projects using remote video inspections</a:t>
            </a:r>
          </a:p>
          <a:p>
            <a:endParaRPr lang="en-US" b="1" dirty="0"/>
          </a:p>
          <a:p>
            <a:r>
              <a:rPr lang="en-US" b="1" dirty="0"/>
              <a:t>GIS &amp; ZONIG MAPS </a:t>
            </a:r>
            <a:r>
              <a:rPr lang="en-US" dirty="0"/>
              <a:t>= Find zoning and land use information for parcels</a:t>
            </a:r>
          </a:p>
          <a:p>
            <a:endParaRPr lang="en-US" b="1" dirty="0"/>
          </a:p>
          <a:p>
            <a:r>
              <a:rPr lang="en-US" b="1" dirty="0"/>
              <a:t>ONLINE APPOINTMENTS </a:t>
            </a:r>
            <a:r>
              <a:rPr lang="en-US" dirty="0"/>
              <a:t>= schedule and check-into appointments</a:t>
            </a:r>
          </a:p>
          <a:p>
            <a:endParaRPr lang="en-US" b="1" dirty="0"/>
          </a:p>
          <a:p>
            <a:r>
              <a:rPr lang="en-US" b="1" dirty="0"/>
              <a:t>ASK PLACER </a:t>
            </a:r>
            <a:r>
              <a:rPr lang="en-US" dirty="0"/>
              <a:t>= As community development projects and </a:t>
            </a:r>
            <a:r>
              <a:rPr lang="en-US" dirty="0" err="1"/>
              <a:t>buildins</a:t>
            </a:r>
            <a:endParaRPr lang="en-US" dirty="0"/>
          </a:p>
        </p:txBody>
      </p:sp>
      <p:sp>
        <p:nvSpPr>
          <p:cNvPr id="4" name="Slide Number Placeholder 3"/>
          <p:cNvSpPr>
            <a:spLocks noGrp="1"/>
          </p:cNvSpPr>
          <p:nvPr>
            <p:ph type="sldNum" sz="quarter" idx="5"/>
          </p:nvPr>
        </p:nvSpPr>
        <p:spPr/>
        <p:txBody>
          <a:bodyPr/>
          <a:lstStyle/>
          <a:p>
            <a:fld id="{2BFCC218-9DD9-4C68-8AD5-F62F9358CD06}" type="slidenum">
              <a:rPr lang="en-US" smtClean="0"/>
              <a:t>11</a:t>
            </a:fld>
            <a:endParaRPr lang="en-US"/>
          </a:p>
        </p:txBody>
      </p:sp>
    </p:spTree>
    <p:extLst>
      <p:ext uri="{BB962C8B-B14F-4D97-AF65-F5344CB8AC3E}">
        <p14:creationId xmlns:p14="http://schemas.microsoft.com/office/powerpoint/2010/main" val="306480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endParaRPr lang="en-US" b="1" dirty="0"/>
          </a:p>
        </p:txBody>
      </p:sp>
      <p:sp>
        <p:nvSpPr>
          <p:cNvPr id="4" name="Date Placeholder 3"/>
          <p:cNvSpPr>
            <a:spLocks noGrp="1"/>
          </p:cNvSpPr>
          <p:nvPr>
            <p:ph type="dt" idx="10"/>
          </p:nvPr>
        </p:nvSpPr>
        <p:spPr/>
        <p:txBody>
          <a:bodyPr/>
          <a:lstStyle/>
          <a:p>
            <a:r>
              <a:rPr lang="en-US"/>
              <a:t>June 22, 2021</a:t>
            </a:r>
            <a:endParaRPr lang="en-US" dirty="0"/>
          </a:p>
        </p:txBody>
      </p:sp>
      <p:sp>
        <p:nvSpPr>
          <p:cNvPr id="5" name="Slide Number Placeholder 4"/>
          <p:cNvSpPr>
            <a:spLocks noGrp="1"/>
          </p:cNvSpPr>
          <p:nvPr>
            <p:ph type="sldNum" sz="quarter" idx="11"/>
          </p:nvPr>
        </p:nvSpPr>
        <p:spPr/>
        <p:txBody>
          <a:bodyPr/>
          <a:lstStyle/>
          <a:p>
            <a:fld id="{234E7A35-E8E2-4176-B632-86B86B9ABD22}" type="slidenum">
              <a:rPr lang="en-US" smtClean="0"/>
              <a:t>12</a:t>
            </a:fld>
            <a:endParaRPr lang="en-US" dirty="0"/>
          </a:p>
        </p:txBody>
      </p:sp>
      <p:sp>
        <p:nvSpPr>
          <p:cNvPr id="6" name="Header Placeholder 5">
            <a:extLst>
              <a:ext uri="{FF2B5EF4-FFF2-40B4-BE49-F238E27FC236}">
                <a16:creationId xmlns:a16="http://schemas.microsoft.com/office/drawing/2014/main" id="{DDA2E8C9-2C92-450E-9049-2238C99A2E95}"/>
              </a:ext>
            </a:extLst>
          </p:cNvPr>
          <p:cNvSpPr>
            <a:spLocks noGrp="1"/>
          </p:cNvSpPr>
          <p:nvPr>
            <p:ph type="hdr" sz="quarter"/>
          </p:nvPr>
        </p:nvSpPr>
        <p:spPr/>
        <p:txBody>
          <a:bodyPr/>
          <a:lstStyle/>
          <a:p>
            <a:r>
              <a:rPr lang="en-US"/>
              <a:t>FY2021-22 Recommended Budget</a:t>
            </a:r>
            <a:endParaRPr lang="en-US" dirty="0"/>
          </a:p>
        </p:txBody>
      </p:sp>
    </p:spTree>
    <p:extLst>
      <p:ext uri="{BB962C8B-B14F-4D97-AF65-F5344CB8AC3E}">
        <p14:creationId xmlns:p14="http://schemas.microsoft.com/office/powerpoint/2010/main" val="164321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dirty="0">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r>
              <a:rPr lang="en-US"/>
              <a:t>June 22, 2021</a:t>
            </a:r>
            <a:endParaRPr lang="en-US" dirty="0"/>
          </a:p>
        </p:txBody>
      </p:sp>
      <p:sp>
        <p:nvSpPr>
          <p:cNvPr id="5" name="Slide Number Placeholder 4"/>
          <p:cNvSpPr>
            <a:spLocks noGrp="1"/>
          </p:cNvSpPr>
          <p:nvPr>
            <p:ph type="sldNum" sz="quarter" idx="11"/>
          </p:nvPr>
        </p:nvSpPr>
        <p:spPr/>
        <p:txBody>
          <a:bodyPr/>
          <a:lstStyle/>
          <a:p>
            <a:fld id="{234E7A35-E8E2-4176-B632-86B86B9ABD22}" type="slidenum">
              <a:rPr lang="en-US" smtClean="0"/>
              <a:t>13</a:t>
            </a:fld>
            <a:endParaRPr lang="en-US" dirty="0"/>
          </a:p>
        </p:txBody>
      </p:sp>
      <p:sp>
        <p:nvSpPr>
          <p:cNvPr id="6" name="Header Placeholder 5">
            <a:extLst>
              <a:ext uri="{FF2B5EF4-FFF2-40B4-BE49-F238E27FC236}">
                <a16:creationId xmlns:a16="http://schemas.microsoft.com/office/drawing/2014/main" id="{DDA2E8C9-2C92-450E-9049-2238C99A2E95}"/>
              </a:ext>
            </a:extLst>
          </p:cNvPr>
          <p:cNvSpPr>
            <a:spLocks noGrp="1"/>
          </p:cNvSpPr>
          <p:nvPr>
            <p:ph type="hdr" sz="quarter"/>
          </p:nvPr>
        </p:nvSpPr>
        <p:spPr/>
        <p:txBody>
          <a:bodyPr/>
          <a:lstStyle/>
          <a:p>
            <a:r>
              <a:rPr lang="en-US"/>
              <a:t>FY2021-22 Recommended Budget</a:t>
            </a:r>
            <a:endParaRPr lang="en-US" dirty="0"/>
          </a:p>
        </p:txBody>
      </p:sp>
    </p:spTree>
    <p:extLst>
      <p:ext uri="{BB962C8B-B14F-4D97-AF65-F5344CB8AC3E}">
        <p14:creationId xmlns:p14="http://schemas.microsoft.com/office/powerpoint/2010/main" val="43053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CC218-9DD9-4C68-8AD5-F62F9358CD06}" type="slidenum">
              <a:rPr lang="en-US" smtClean="0"/>
              <a:t>14</a:t>
            </a:fld>
            <a:endParaRPr lang="en-US"/>
          </a:p>
        </p:txBody>
      </p:sp>
    </p:spTree>
    <p:extLst>
      <p:ext uri="{BB962C8B-B14F-4D97-AF65-F5344CB8AC3E}">
        <p14:creationId xmlns:p14="http://schemas.microsoft.com/office/powerpoint/2010/main" val="56584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8780D-0B18-4F8D-9877-3D2D3454099C}" type="slidenum">
              <a:rPr lang="en-US" smtClean="0"/>
              <a:t>15</a:t>
            </a:fld>
            <a:endParaRPr lang="en-US"/>
          </a:p>
        </p:txBody>
      </p:sp>
    </p:spTree>
    <p:extLst>
      <p:ext uri="{BB962C8B-B14F-4D97-AF65-F5344CB8AC3E}">
        <p14:creationId xmlns:p14="http://schemas.microsoft.com/office/powerpoint/2010/main" val="3657752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8780D-0B18-4F8D-9877-3D2D3454099C}" type="slidenum">
              <a:rPr lang="en-US" smtClean="0"/>
              <a:t>16</a:t>
            </a:fld>
            <a:endParaRPr lang="en-US"/>
          </a:p>
        </p:txBody>
      </p:sp>
    </p:spTree>
    <p:extLst>
      <p:ext uri="{BB962C8B-B14F-4D97-AF65-F5344CB8AC3E}">
        <p14:creationId xmlns:p14="http://schemas.microsoft.com/office/powerpoint/2010/main" val="398437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8780D-0B18-4F8D-9877-3D2D3454099C}" type="slidenum">
              <a:rPr lang="en-US" smtClean="0"/>
              <a:t>17</a:t>
            </a:fld>
            <a:endParaRPr lang="en-US"/>
          </a:p>
        </p:txBody>
      </p:sp>
    </p:spTree>
    <p:extLst>
      <p:ext uri="{BB962C8B-B14F-4D97-AF65-F5344CB8AC3E}">
        <p14:creationId xmlns:p14="http://schemas.microsoft.com/office/powerpoint/2010/main" val="2187780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8780D-0B18-4F8D-9877-3D2D3454099C}" type="slidenum">
              <a:rPr lang="en-US" smtClean="0"/>
              <a:t>18</a:t>
            </a:fld>
            <a:endParaRPr lang="en-US"/>
          </a:p>
        </p:txBody>
      </p:sp>
    </p:spTree>
    <p:extLst>
      <p:ext uri="{BB962C8B-B14F-4D97-AF65-F5344CB8AC3E}">
        <p14:creationId xmlns:p14="http://schemas.microsoft.com/office/powerpoint/2010/main" val="217416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8780D-0B18-4F8D-9877-3D2D3454099C}" type="slidenum">
              <a:rPr lang="en-US" smtClean="0"/>
              <a:t>19</a:t>
            </a:fld>
            <a:endParaRPr lang="en-US"/>
          </a:p>
        </p:txBody>
      </p:sp>
    </p:spTree>
    <p:extLst>
      <p:ext uri="{BB962C8B-B14F-4D97-AF65-F5344CB8AC3E}">
        <p14:creationId xmlns:p14="http://schemas.microsoft.com/office/powerpoint/2010/main" val="371885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3817" lvl="1"/>
            <a:r>
              <a:rPr lang="en-US" sz="1600" b="1" dirty="0"/>
              <a:t>UNEMPLOYMENT RATES:  Placer County is one of the lowest 10 counties (December, 2020) </a:t>
            </a:r>
          </a:p>
          <a:p>
            <a:pPr marL="453817" lvl="1"/>
            <a:r>
              <a:rPr lang="en-US" sz="1600" b="1" dirty="0"/>
              <a:t>{Marin, San Mateo, Santa Clara, </a:t>
            </a:r>
            <a:r>
              <a:rPr lang="en-US" sz="1600" b="1" dirty="0">
                <a:solidFill>
                  <a:srgbClr val="00B050"/>
                </a:solidFill>
              </a:rPr>
              <a:t>Placer,</a:t>
            </a:r>
            <a:r>
              <a:rPr lang="en-US" sz="1600" b="1" dirty="0"/>
              <a:t> San Francisco, Sonoma, San Luis Obispo, Nevada, Inyo, Yolo]</a:t>
            </a:r>
          </a:p>
          <a:p>
            <a:pPr marL="453817" lvl="1"/>
            <a:endParaRPr lang="en-US" sz="1600" b="1" dirty="0"/>
          </a:p>
          <a:p>
            <a:pPr marL="453817" lvl="1"/>
            <a:r>
              <a:rPr lang="en-US" sz="1600" b="1" dirty="0"/>
              <a:t>POPULATION GROWTH:  Placer County is one of the fastest 10 growing counties in CA  [Placer, San Benito, San Joaquin, Riverside, San Francisco, Alameda, Fresno, Sacramento, Santa Clara, Yolo]</a:t>
            </a:r>
          </a:p>
          <a:p>
            <a:pPr marL="453817" lvl="1"/>
            <a:r>
              <a:rPr lang="en-US" sz="2400" b="1" dirty="0"/>
              <a:t>-Placer County has grown faster than not only adjacent counties over the last 10 years, but all counties in California</a:t>
            </a:r>
          </a:p>
          <a:p>
            <a:pPr marL="453817" lvl="1"/>
            <a:r>
              <a:rPr lang="en-US" sz="2400" b="1" dirty="0"/>
              <a:t>• Even focusing on the last 3 years: 2017 to 2020, Placer is #2 in California for population growth</a:t>
            </a:r>
          </a:p>
          <a:p>
            <a:pPr marL="453817" lvl="1"/>
            <a:r>
              <a:rPr lang="en-US" sz="2400" b="1" dirty="0"/>
              <a:t>• The growth is not due to the natural increase; it is due to migration into the larger urban centers – Roseville, Rocklin, and Lincoln </a:t>
            </a:r>
          </a:p>
          <a:p>
            <a:pPr marL="453817" lvl="1"/>
            <a:r>
              <a:rPr lang="en-US" sz="2400" b="1" dirty="0"/>
              <a:t>• Growing urban centers typically generate more innovation, increased economies of scale and job creation </a:t>
            </a:r>
          </a:p>
          <a:p>
            <a:pPr marL="453817" lvl="1"/>
            <a:endParaRPr lang="en-US" sz="1600" b="1" dirty="0"/>
          </a:p>
          <a:p>
            <a:pPr marL="453817" lvl="1"/>
            <a:r>
              <a:rPr lang="en-US" sz="2400" b="1" dirty="0"/>
              <a:t>Placer County has generally grown faster than adjacent counties over the last 30 years</a:t>
            </a:r>
          </a:p>
          <a:p>
            <a:pPr marL="453817" lvl="1"/>
            <a:r>
              <a:rPr lang="en-US" sz="2400" b="1" dirty="0"/>
              <a:t>• Population and employment have historically grown faster than adjacent counties – regardless of the economic cycle </a:t>
            </a:r>
          </a:p>
          <a:p>
            <a:pPr marL="453817" lvl="1"/>
            <a:r>
              <a:rPr lang="en-US" sz="2400" b="1" dirty="0"/>
              <a:t>• The economy of Placer County was more resilient to the economic recession of 2020 than many other county economies in the state including its adjacent neighbors</a:t>
            </a:r>
          </a:p>
          <a:p>
            <a:pPr marL="453817" lvl="1"/>
            <a:r>
              <a:rPr lang="en-US" sz="2400" b="1" dirty="0"/>
              <a:t>• The rate of unemployment has been historically lower than adjacent counties</a:t>
            </a:r>
            <a:endParaRPr lang="en-US" sz="1600" b="1" dirty="0"/>
          </a:p>
          <a:p>
            <a:pPr marL="453817" lvl="1"/>
            <a:endParaRPr lang="en-US" sz="1600" b="1" dirty="0"/>
          </a:p>
        </p:txBody>
      </p:sp>
      <p:sp>
        <p:nvSpPr>
          <p:cNvPr id="4" name="Date Placeholder 3"/>
          <p:cNvSpPr>
            <a:spLocks noGrp="1"/>
          </p:cNvSpPr>
          <p:nvPr>
            <p:ph type="dt" idx="10"/>
          </p:nvPr>
        </p:nvSpPr>
        <p:spPr/>
        <p:txBody>
          <a:bodyPr/>
          <a:lstStyle/>
          <a:p>
            <a:r>
              <a:rPr lang="en-US" dirty="0"/>
              <a:t>June 13, 2017 - </a:t>
            </a:r>
          </a:p>
        </p:txBody>
      </p:sp>
      <p:sp>
        <p:nvSpPr>
          <p:cNvPr id="5" name="Slide Number Placeholder 4"/>
          <p:cNvSpPr>
            <a:spLocks noGrp="1"/>
          </p:cNvSpPr>
          <p:nvPr>
            <p:ph type="sldNum" sz="quarter" idx="11"/>
          </p:nvPr>
        </p:nvSpPr>
        <p:spPr/>
        <p:txBody>
          <a:bodyPr/>
          <a:lstStyle/>
          <a:p>
            <a:fld id="{234E7A35-E8E2-4176-B632-86B86B9ABD22}" type="slidenum">
              <a:rPr lang="en-US" smtClean="0"/>
              <a:t>2</a:t>
            </a:fld>
            <a:endParaRPr lang="en-US" dirty="0"/>
          </a:p>
        </p:txBody>
      </p:sp>
    </p:spTree>
    <p:extLst>
      <p:ext uri="{BB962C8B-B14F-4D97-AF65-F5344CB8AC3E}">
        <p14:creationId xmlns:p14="http://schemas.microsoft.com/office/powerpoint/2010/main" val="848697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panose="020F0502020204030204" pitchFamily="34" charset="0"/>
                <a:ea typeface="Calibri" panose="020F0502020204030204" pitchFamily="34" charset="0"/>
              </a:rPr>
              <a:t>Current Situation</a:t>
            </a: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Consistent with many jurisdictions across the country, Placer County is experiencing a fairly significant increase (15% increase in 2020) in homelessness.  Dr. Oldham/PHO reports that COVID – 19 has had an impact on homelessness due to limitations on sheltering space and concerns by homeless about contracting COVID by staying in shelters.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Our population is concentrated at our Government Center and is occurring in the midst of major construction and demolition projects underway at the campus.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Homeless encampments at the PCPC campus and have led to safety concerns for both homeless individuals and County staff who are beginning to return to work at the PCGC campus.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To protect public health and safety, an ordinance barring the consumption of alcohol or possession of open alcohol containers on the PCGC campus is now in effect, as well as an ordinance prohibiting overnight parking at PCGC and some other County properties.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3817">
              <a:lnSpc>
                <a:spcPct val="105000"/>
              </a:lnSpc>
              <a:spcAft>
                <a:spcPts val="794"/>
              </a:spcAft>
            </a:pPr>
            <a:r>
              <a:rPr lang="en-US" sz="1100" dirty="0">
                <a:latin typeface="Calibri" panose="020F0502020204030204" pitchFamily="34" charset="0"/>
                <a:ea typeface="Calibri" panose="020F0502020204030204" pitchFamily="34" charset="0"/>
              </a:rPr>
              <a:t> </a:t>
            </a:r>
          </a:p>
          <a:p>
            <a:r>
              <a:rPr lang="en-US" sz="1100" dirty="0">
                <a:latin typeface="Calibri" panose="020F0502020204030204" pitchFamily="34" charset="0"/>
                <a:ea typeface="Calibri" panose="020F0502020204030204" pitchFamily="34" charset="0"/>
              </a:rPr>
              <a:t>Looking to the Future</a:t>
            </a: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Placer County’s Director of HHS and interim Health Officer, Dr. Rob Oldham, expects the increases in homelessness to continue through 2021.</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0363" indent="-340363">
              <a:lnSpc>
                <a:spcPct val="105000"/>
              </a:lnSpc>
              <a:buFont typeface="Symbol" panose="05050102010706020507" pitchFamily="18" charset="2"/>
              <a:buChar char=""/>
            </a:pPr>
            <a:r>
              <a:rPr lang="en-US" sz="1100" dirty="0">
                <a:latin typeface="Calibri" panose="020F0502020204030204" pitchFamily="34" charset="0"/>
                <a:ea typeface="Times New Roman" panose="02020603050405020304" pitchFamily="18" charset="0"/>
                <a:cs typeface="Times New Roman" panose="02020603050405020304" pitchFamily="18" charset="0"/>
              </a:rPr>
              <a:t>In response, Placer County has taken the following steps: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37452" lvl="1" indent="-283635">
              <a:lnSpc>
                <a:spcPct val="105000"/>
              </a:lnSpc>
              <a:buFont typeface="Courier New" panose="02070309020205020404" pitchFamily="49" charset="0"/>
              <a:buChar char="o"/>
            </a:pPr>
            <a:r>
              <a:rPr lang="en-US" sz="1100" dirty="0">
                <a:latin typeface="Calibri" panose="020F0502020204030204" pitchFamily="34" charset="0"/>
                <a:ea typeface="Times New Roman" panose="02020603050405020304" pitchFamily="18" charset="0"/>
              </a:rPr>
              <a:t>Expanding resources available for our a Homeless Liaison Team (SO, Probation, and HHS).  This Team makes daily connections with the homeless population across the county provides information to homeless individuals regarding shelter and housing options as well as attempting to guide people towards the many support services offered by the County.</a:t>
            </a:r>
            <a:endParaRPr lang="en-US" sz="1100" dirty="0">
              <a:latin typeface="Calibri" panose="020F0502020204030204" pitchFamily="34" charset="0"/>
              <a:ea typeface="Calibri" panose="020F0502020204030204" pitchFamily="34" charset="0"/>
            </a:endParaRPr>
          </a:p>
          <a:p>
            <a:pPr marL="737452" lvl="1" indent="-283635">
              <a:lnSpc>
                <a:spcPct val="105000"/>
              </a:lnSpc>
              <a:buFont typeface="Courier New" panose="02070309020205020404" pitchFamily="49" charset="0"/>
              <a:buChar char="o"/>
            </a:pPr>
            <a:r>
              <a:rPr lang="en-US" sz="1100" dirty="0">
                <a:latin typeface="Calibri" panose="020F0502020204030204" pitchFamily="34" charset="0"/>
                <a:ea typeface="Times New Roman" panose="02020603050405020304" pitchFamily="18" charset="0"/>
              </a:rPr>
              <a:t>Established a Homeless Advisory Task Force out of our office with high level managers from many county departments - SO, Probation, DA, HHS, Facilities, Counsel – and is working to develop long term solutions to this complex issue. </a:t>
            </a:r>
            <a:endParaRPr lang="en-US" sz="1100" dirty="0">
              <a:latin typeface="Calibri" panose="020F0502020204030204" pitchFamily="34" charset="0"/>
              <a:ea typeface="Calibri" panose="020F0502020204030204" pitchFamily="34" charset="0"/>
            </a:endParaRPr>
          </a:p>
          <a:p>
            <a:pPr marL="737452" lvl="1" indent="-283635">
              <a:lnSpc>
                <a:spcPct val="105000"/>
              </a:lnSpc>
              <a:buFont typeface="Courier New" panose="02070309020205020404" pitchFamily="49" charset="0"/>
              <a:buChar char="o"/>
            </a:pPr>
            <a:r>
              <a:rPr lang="en-US" sz="1100" dirty="0">
                <a:latin typeface="Calibri" panose="020F0502020204030204" pitchFamily="34" charset="0"/>
                <a:ea typeface="Times New Roman" panose="02020603050405020304" pitchFamily="18" charset="0"/>
              </a:rPr>
              <a:t>With the goal of preventing more folks from entering homelessness, Placer BOS has approved a county-wide Emergency Rental Assistance Program through March 31, 2022.  </a:t>
            </a:r>
            <a:endParaRPr lang="en-US" sz="1100" dirty="0">
              <a:latin typeface="Calibri" panose="020F0502020204030204" pitchFamily="34" charset="0"/>
              <a:ea typeface="Calibri" panose="020F0502020204030204" pitchFamily="34" charset="0"/>
            </a:endParaRPr>
          </a:p>
          <a:p>
            <a:pPr marL="737452" lvl="1" indent="-283635">
              <a:lnSpc>
                <a:spcPct val="105000"/>
              </a:lnSpc>
              <a:buFont typeface="Courier New" panose="02070309020205020404" pitchFamily="49" charset="0"/>
              <a:buChar char="o"/>
            </a:pPr>
            <a:r>
              <a:rPr lang="en-US" sz="1100" dirty="0">
                <a:latin typeface="Calibri" panose="020F0502020204030204" pitchFamily="34" charset="0"/>
                <a:ea typeface="Times New Roman" panose="02020603050405020304" pitchFamily="18" charset="0"/>
              </a:rPr>
              <a:t>The County is looking to extend and expand our current relationship with the Hampton Inn to continue to house this vulnerable population through the summer</a:t>
            </a:r>
            <a:endParaRPr lang="en-US" sz="1100" dirty="0">
              <a:latin typeface="Calibri" panose="020F0502020204030204" pitchFamily="34" charset="0"/>
              <a:ea typeface="Calibri" panose="020F0502020204030204" pitchFamily="34" charset="0"/>
            </a:endParaRPr>
          </a:p>
          <a:p>
            <a:pPr marL="737452" lvl="1" indent="-283635">
              <a:lnSpc>
                <a:spcPct val="105000"/>
              </a:lnSpc>
              <a:spcAft>
                <a:spcPts val="794"/>
              </a:spcAft>
              <a:buFont typeface="Courier New" panose="02070309020205020404" pitchFamily="49" charset="0"/>
              <a:buChar char="o"/>
            </a:pPr>
            <a:r>
              <a:rPr lang="en-US" sz="1100" dirty="0">
                <a:latin typeface="Calibri" panose="020F0502020204030204" pitchFamily="34" charset="0"/>
                <a:ea typeface="Times New Roman" panose="02020603050405020304" pitchFamily="18" charset="0"/>
              </a:rPr>
              <a:t> We will be reaching out to the city, faith-based and other non-profit partners to facilitate discussions regarding the development a regional solution, incorporating best practices that seem to be working for other municipalities.</a:t>
            </a:r>
            <a:endParaRPr lang="en-US" sz="11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FCC218-9DD9-4C68-8AD5-F62F9358CD06}" type="slidenum">
              <a:rPr lang="en-US" smtClean="0"/>
              <a:t>20</a:t>
            </a:fld>
            <a:endParaRPr lang="en-US"/>
          </a:p>
        </p:txBody>
      </p:sp>
    </p:spTree>
    <p:extLst>
      <p:ext uri="{BB962C8B-B14F-4D97-AF65-F5344CB8AC3E}">
        <p14:creationId xmlns:p14="http://schemas.microsoft.com/office/powerpoint/2010/main" val="2275492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TODD…NOT SURE IF YOU WANT THIS SLID</a:t>
            </a:r>
          </a:p>
        </p:txBody>
      </p:sp>
      <p:sp>
        <p:nvSpPr>
          <p:cNvPr id="4" name="Slide Number Placeholder 3"/>
          <p:cNvSpPr>
            <a:spLocks noGrp="1"/>
          </p:cNvSpPr>
          <p:nvPr>
            <p:ph type="sldNum" sz="quarter" idx="5"/>
          </p:nvPr>
        </p:nvSpPr>
        <p:spPr/>
        <p:txBody>
          <a:bodyPr/>
          <a:lstStyle/>
          <a:p>
            <a:fld id="{2BFCC218-9DD9-4C68-8AD5-F62F9358CD06}" type="slidenum">
              <a:rPr lang="en-US" smtClean="0"/>
              <a:t>21</a:t>
            </a:fld>
            <a:endParaRPr lang="en-US"/>
          </a:p>
        </p:txBody>
      </p:sp>
    </p:spTree>
    <p:extLst>
      <p:ext uri="{BB962C8B-B14F-4D97-AF65-F5344CB8AC3E}">
        <p14:creationId xmlns:p14="http://schemas.microsoft.com/office/powerpoint/2010/main" val="376375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does our 2020 final Census data tell 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shows our County has experienced a 16.3% increase in population over the last decade to a 2020 estimated population of 405K, up from our 2010 population of 348K.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might surmise, this increase was driven in large part by the significant growth we have seen in the western part of the County.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also shows our County is becoming more diverse, as noted here by the greater number of people reporting as Hispanic/LatinX, Asian, or as more than one specific racial category.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Further details on these changes will be available as the Advisory Redistricting Commission’s work gets underway next week (Oct 14).</a:t>
            </a:r>
          </a:p>
        </p:txBody>
      </p:sp>
      <p:sp>
        <p:nvSpPr>
          <p:cNvPr id="4" name="Header Placeholder 3"/>
          <p:cNvSpPr>
            <a:spLocks noGrp="1"/>
          </p:cNvSpPr>
          <p:nvPr>
            <p:ph type="hdr" sz="quarter"/>
          </p:nvPr>
        </p:nvSpPr>
        <p:spPr/>
        <p:txBody>
          <a:bodyPr/>
          <a:lstStyle/>
          <a:p>
            <a:r>
              <a:rPr lang="en-US" dirty="0"/>
              <a:t>2021 Redistricting Process</a:t>
            </a:r>
          </a:p>
        </p:txBody>
      </p:sp>
      <p:sp>
        <p:nvSpPr>
          <p:cNvPr id="5" name="Date Placeholder 4"/>
          <p:cNvSpPr>
            <a:spLocks noGrp="1"/>
          </p:cNvSpPr>
          <p:nvPr>
            <p:ph type="dt" idx="1"/>
          </p:nvPr>
        </p:nvSpPr>
        <p:spPr/>
        <p:txBody>
          <a:bodyPr/>
          <a:lstStyle/>
          <a:p>
            <a:r>
              <a:rPr lang="en-US" dirty="0"/>
              <a:t>10/7/2021</a:t>
            </a:r>
          </a:p>
        </p:txBody>
      </p:sp>
      <p:sp>
        <p:nvSpPr>
          <p:cNvPr id="6" name="Slide Number Placeholder 5"/>
          <p:cNvSpPr>
            <a:spLocks noGrp="1"/>
          </p:cNvSpPr>
          <p:nvPr>
            <p:ph type="sldNum" sz="quarter" idx="5"/>
          </p:nvPr>
        </p:nvSpPr>
        <p:spPr/>
        <p:txBody>
          <a:bodyPr/>
          <a:lstStyle/>
          <a:p>
            <a:fld id="{2E5CB56C-F152-4B3F-878A-769D4AA65F95}" type="slidenum">
              <a:rPr lang="en-US" smtClean="0"/>
              <a:t>3</a:t>
            </a:fld>
            <a:endParaRPr lang="en-US" dirty="0"/>
          </a:p>
        </p:txBody>
      </p:sp>
    </p:spTree>
    <p:extLst>
      <p:ext uri="{BB962C8B-B14F-4D97-AF65-F5344CB8AC3E}">
        <p14:creationId xmlns:p14="http://schemas.microsoft.com/office/powerpoint/2010/main" val="363298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FA172-7DEA-40B4-9F5A-5FF0CB421580}" type="slidenum">
              <a:rPr lang="en-US" smtClean="0"/>
              <a:t>4</a:t>
            </a:fld>
            <a:endParaRPr lang="en-US" dirty="0"/>
          </a:p>
        </p:txBody>
      </p:sp>
    </p:spTree>
    <p:extLst>
      <p:ext uri="{BB962C8B-B14F-4D97-AF65-F5344CB8AC3E}">
        <p14:creationId xmlns:p14="http://schemas.microsoft.com/office/powerpoint/2010/main" val="404382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more significant issues facing Placer County this year is our 2021 redistricting process, the once-every-decade effort to redefine legislative district map boundaries to reflect population increases.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Per law, every district must be approximately population-equivalent, necessitating that map lines be revised to reflect changes in population growth.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2021, our final Census data was significantly delayed due to Covid and a change in the federal administration.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Whereas in past decades we have had 8 months to draft maps and  seek public review/comment before submitting to the state, this year our process has been compressed to 8 weeks!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after months of public outreach and community mtgs, the County rec’d our final 2020 data in late Sept, which now sets the stage for our Advisory Redistricting Commission to conduct its public hearings this fall (Oct 14 &amp; Nov 4) before making its recommendation to the BOS for final review/approval (Nov 30) and submittal to the state by its Dec 15 deadline for 2022 election filing. </a:t>
            </a:r>
          </a:p>
        </p:txBody>
      </p:sp>
      <p:sp>
        <p:nvSpPr>
          <p:cNvPr id="4" name="Header Placeholder 3"/>
          <p:cNvSpPr>
            <a:spLocks noGrp="1"/>
          </p:cNvSpPr>
          <p:nvPr>
            <p:ph type="hdr" sz="quarter"/>
          </p:nvPr>
        </p:nvSpPr>
        <p:spPr/>
        <p:txBody>
          <a:bodyPr/>
          <a:lstStyle/>
          <a:p>
            <a:r>
              <a:rPr lang="en-US" dirty="0"/>
              <a:t>2021 Redistricting Process</a:t>
            </a:r>
          </a:p>
        </p:txBody>
      </p:sp>
      <p:sp>
        <p:nvSpPr>
          <p:cNvPr id="5" name="Date Placeholder 4"/>
          <p:cNvSpPr>
            <a:spLocks noGrp="1"/>
          </p:cNvSpPr>
          <p:nvPr>
            <p:ph type="dt" idx="1"/>
          </p:nvPr>
        </p:nvSpPr>
        <p:spPr/>
        <p:txBody>
          <a:bodyPr/>
          <a:lstStyle/>
          <a:p>
            <a:r>
              <a:rPr lang="en-US" dirty="0"/>
              <a:t>10/7/2021</a:t>
            </a:r>
          </a:p>
        </p:txBody>
      </p:sp>
      <p:sp>
        <p:nvSpPr>
          <p:cNvPr id="6" name="Slide Number Placeholder 5"/>
          <p:cNvSpPr>
            <a:spLocks noGrp="1"/>
          </p:cNvSpPr>
          <p:nvPr>
            <p:ph type="sldNum" sz="quarter" idx="5"/>
          </p:nvPr>
        </p:nvSpPr>
        <p:spPr/>
        <p:txBody>
          <a:bodyPr/>
          <a:lstStyle/>
          <a:p>
            <a:fld id="{2E5CB56C-F152-4B3F-878A-769D4AA65F95}" type="slidenum">
              <a:rPr lang="en-US" smtClean="0"/>
              <a:t>5</a:t>
            </a:fld>
            <a:endParaRPr lang="en-US" dirty="0"/>
          </a:p>
        </p:txBody>
      </p:sp>
    </p:spTree>
    <p:extLst>
      <p:ext uri="{BB962C8B-B14F-4D97-AF65-F5344CB8AC3E}">
        <p14:creationId xmlns:p14="http://schemas.microsoft.com/office/powerpoint/2010/main" val="3468965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lvl="0"/>
            <a:r>
              <a:rPr lang="en-US" b="1" dirty="0"/>
              <a:t>Placer</a:t>
            </a:r>
            <a:r>
              <a:rPr lang="en-US" b="1" baseline="0" dirty="0"/>
              <a:t> Vineyards</a:t>
            </a:r>
            <a:r>
              <a:rPr lang="en-US" baseline="0" dirty="0"/>
              <a:t>, a master planned community – We </a:t>
            </a:r>
            <a:r>
              <a:rPr lang="en-US" dirty="0"/>
              <a:t>recently started infrastructure improvements to serve the first phase, which is planned for 1,117 new homes, </a:t>
            </a:r>
            <a:r>
              <a:rPr lang="en-US" baseline="0" dirty="0"/>
              <a:t>encompassing 1500 acres , with 42 acres  set aside for retail, commercial and office space development</a:t>
            </a:r>
          </a:p>
          <a:p>
            <a:r>
              <a:rPr lang="en-US" baseline="0" dirty="0"/>
              <a:t>The full build out calls for 14,000 </a:t>
            </a:r>
            <a:r>
              <a:rPr lang="en-US" baseline="0" dirty="0">
                <a:highlight>
                  <a:srgbClr val="FFFF00"/>
                </a:highlight>
              </a:rPr>
              <a:t>homes on 5,233 acres. </a:t>
            </a:r>
          </a:p>
          <a:p>
            <a:pPr lvl="0"/>
            <a:endParaRPr lang="en-US" dirty="0"/>
          </a:p>
          <a:p>
            <a:pPr lvl="0"/>
            <a:r>
              <a:rPr lang="en-US" b="1" dirty="0" err="1"/>
              <a:t>Riolo</a:t>
            </a:r>
            <a:r>
              <a:rPr lang="en-US" b="1" dirty="0"/>
              <a:t> Vineyard </a:t>
            </a:r>
            <a:r>
              <a:rPr lang="en-US" dirty="0"/>
              <a:t>– This development will feature residential villages with lots of open space. Infrastructure improvements are underway, including a new sewer lift station, with additional home construction anticipated for later this year</a:t>
            </a:r>
          </a:p>
          <a:p>
            <a:pPr lvl="0"/>
            <a:endParaRPr lang="en-US" dirty="0"/>
          </a:p>
          <a:p>
            <a:pPr lvl="0"/>
            <a:r>
              <a:rPr lang="en-US" b="1" dirty="0"/>
              <a:t>Bickford Ranch </a:t>
            </a:r>
            <a:r>
              <a:rPr lang="en-US" dirty="0"/>
              <a:t>– Infrastructure improvements are anticipated to start this spring for this master planned community with home construction starting next year</a:t>
            </a:r>
          </a:p>
          <a:p>
            <a:endParaRPr lang="en-US" dirty="0"/>
          </a:p>
          <a:p>
            <a:r>
              <a:rPr lang="en-US" b="1" baseline="0" dirty="0"/>
              <a:t>Regional University – </a:t>
            </a:r>
            <a:r>
              <a:rPr lang="en-US" dirty="0"/>
              <a:t>Project amendments were approved last year for the proposed university project and discussions continue with a potential university partner.</a:t>
            </a:r>
            <a:endParaRPr lang="en-US" b="1" baseline="0" dirty="0"/>
          </a:p>
          <a:p>
            <a:endParaRPr lang="en-US" dirty="0"/>
          </a:p>
          <a:p>
            <a:endParaRPr lang="en-US" dirty="0"/>
          </a:p>
        </p:txBody>
      </p:sp>
      <p:sp>
        <p:nvSpPr>
          <p:cNvPr id="4" name="Footer Placeholder 3"/>
          <p:cNvSpPr>
            <a:spLocks noGrp="1"/>
          </p:cNvSpPr>
          <p:nvPr>
            <p:ph type="ftr" sz="quarter" idx="10"/>
          </p:nvPr>
        </p:nvSpPr>
        <p:spPr/>
        <p:txBody>
          <a:bodyPr/>
          <a:lstStyle/>
          <a:p>
            <a:pPr defTabSz="907633">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07633">
              <a:defRPr/>
            </a:pPr>
            <a:fld id="{7CB72EF0-E7F6-4010-8020-246814BEE1B8}" type="slidenum">
              <a:rPr lang="en-US">
                <a:solidFill>
                  <a:prstClr val="black"/>
                </a:solidFill>
                <a:latin typeface="Calibri" panose="020F0502020204030204"/>
              </a:rPr>
              <a:pPr defTabSz="907633">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20142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Sunset Area Plan </a:t>
            </a:r>
            <a:r>
              <a:rPr lang="en-US" dirty="0"/>
              <a:t>covers 13.9 miles between the cities of Rocklin to the east, Roseville to the south and Lincoln to the north. Encompassing 8,500 acres, the plan is aimed at guiding land development to create a community that has unique employment and entertainment along with an education center that would provide regional benefit and create high-wage jobs for residents in our nearby cities and unincorporated areas. After nearly 30 years of planning, discussion and community outreach, the master plans were adopted by our Board of Supervisors in December 2019</a:t>
            </a:r>
          </a:p>
          <a:p>
            <a:endParaRPr lang="en-US" b="0" dirty="0"/>
          </a:p>
          <a:p>
            <a:r>
              <a:rPr lang="en-US" b="1" dirty="0"/>
              <a:t>Placer Ranch</a:t>
            </a:r>
            <a:r>
              <a:rPr lang="en-US" b="0" baseline="0" dirty="0"/>
              <a:t>, which is located within the Sunset Area, </a:t>
            </a:r>
            <a:r>
              <a:rPr lang="en-US" dirty="0"/>
              <a:t>encompasses 2,200 acres and calls</a:t>
            </a:r>
            <a:r>
              <a:rPr lang="en-US" baseline="0" dirty="0"/>
              <a:t> for</a:t>
            </a:r>
            <a:r>
              <a:rPr lang="en-US" dirty="0"/>
              <a:t> 5600 homes, this would also include some affordable student housing </a:t>
            </a:r>
          </a:p>
          <a:p>
            <a:pPr defTabSz="907633">
              <a:defRPr/>
            </a:pPr>
            <a:r>
              <a:rPr lang="en-US" dirty="0"/>
              <a:t>The project sets aside 300</a:t>
            </a:r>
            <a:r>
              <a:rPr lang="en-US" baseline="0" dirty="0"/>
              <a:t> acres for </a:t>
            </a:r>
            <a:r>
              <a:rPr lang="en-US" dirty="0"/>
              <a:t>a</a:t>
            </a:r>
            <a:r>
              <a:rPr lang="en-US" baseline="0" dirty="0"/>
              <a:t> Sacramento State Satellite Campus for up to 25,000 students </a:t>
            </a:r>
            <a:r>
              <a:rPr lang="en-US" dirty="0"/>
              <a:t>; </a:t>
            </a:r>
            <a:endParaRPr lang="en-US" b="1" dirty="0"/>
          </a:p>
          <a:p>
            <a:r>
              <a:rPr lang="en-US" baseline="0" dirty="0"/>
              <a:t>It also sets aside land for commercial development with the idea of creating employment and retail centers within the community</a:t>
            </a:r>
          </a:p>
          <a:p>
            <a:endParaRPr lang="en-US" baseline="0" dirty="0"/>
          </a:p>
          <a:p>
            <a:r>
              <a:rPr lang="en-US" b="1" baseline="0" dirty="0"/>
              <a:t>(Todd you may want to provide the CSU MOU update in this part of the presentation, but I did not include it just in case you did not want to release the information.)</a:t>
            </a:r>
          </a:p>
          <a:p>
            <a:endParaRPr lang="en-US" dirty="0"/>
          </a:p>
          <a:p>
            <a:endParaRPr lang="en-US" dirty="0"/>
          </a:p>
          <a:p>
            <a:endParaRPr lang="en-US" baseline="0" dirty="0"/>
          </a:p>
          <a:p>
            <a:endParaRPr lang="en-US" dirty="0"/>
          </a:p>
          <a:p>
            <a:endParaRPr lang="en-US" dirty="0"/>
          </a:p>
        </p:txBody>
      </p:sp>
      <p:sp>
        <p:nvSpPr>
          <p:cNvPr id="4" name="Footer Placeholder 3"/>
          <p:cNvSpPr>
            <a:spLocks noGrp="1"/>
          </p:cNvSpPr>
          <p:nvPr>
            <p:ph type="ftr" sz="quarter" idx="10"/>
          </p:nvPr>
        </p:nvSpPr>
        <p:spPr/>
        <p:txBody>
          <a:bodyPr/>
          <a:lstStyle/>
          <a:p>
            <a:pPr defTabSz="907633">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07633">
              <a:defRPr/>
            </a:pPr>
            <a:fld id="{7CB72EF0-E7F6-4010-8020-246814BEE1B8}" type="slidenum">
              <a:rPr lang="en-US">
                <a:solidFill>
                  <a:prstClr val="black"/>
                </a:solidFill>
                <a:latin typeface="Calibri" panose="020F0502020204030204"/>
              </a:rPr>
              <a:pPr defTabSz="90763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10518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072">
              <a:defRPr/>
            </a:pPr>
            <a:r>
              <a:rPr lang="en-US" baseline="0" dirty="0"/>
              <a:t>The 15-mile parkway will pass the north side of Placer Ranch and north of the University of Warwick which is planning a 1,000 acre undergraduate campus on the outskirts of Roseville.</a:t>
            </a:r>
          </a:p>
          <a:p>
            <a:pPr defTabSz="918072">
              <a:defRPr/>
            </a:pPr>
            <a:r>
              <a:rPr lang="en-US" baseline="0" dirty="0"/>
              <a:t>Placer Parkway will eventually reduce the demand on I80 and SR65.</a:t>
            </a:r>
          </a:p>
          <a:p>
            <a:pPr defTabSz="918072">
              <a:defRPr/>
            </a:pPr>
            <a:endParaRPr lang="en-US" baseline="0" dirty="0"/>
          </a:p>
          <a:p>
            <a:pPr defTabSz="918072">
              <a:defRPr/>
            </a:pPr>
            <a:r>
              <a:rPr lang="en-US" baseline="0" dirty="0"/>
              <a:t>We are continuing to make progress on the design of the project as well as negotiating cooperative work agreements with Caltrans &amp; UPRR.   On the left you san see what it looks like now at the Whitney Ranch Interchange and then the right side of the slide is a visual simulation of the </a:t>
            </a:r>
            <a:r>
              <a:rPr lang="en-US" baseline="0"/>
              <a:t>completed interchange and roadway.</a:t>
            </a:r>
            <a:endParaRPr lang="en-US" dirty="0"/>
          </a:p>
        </p:txBody>
      </p:sp>
      <p:sp>
        <p:nvSpPr>
          <p:cNvPr id="4" name="Slide Number Placeholder 3"/>
          <p:cNvSpPr>
            <a:spLocks noGrp="1"/>
          </p:cNvSpPr>
          <p:nvPr>
            <p:ph type="sldNum" sz="quarter" idx="10"/>
          </p:nvPr>
        </p:nvSpPr>
        <p:spPr/>
        <p:txBody>
          <a:bodyPr/>
          <a:lstStyle/>
          <a:p>
            <a:fld id="{2BFCC218-9DD9-4C68-8AD5-F62F9358CD06}" type="slidenum">
              <a:rPr lang="en-US" smtClean="0"/>
              <a:t>8</a:t>
            </a:fld>
            <a:endParaRPr lang="en-US"/>
          </a:p>
        </p:txBody>
      </p:sp>
    </p:spTree>
    <p:extLst>
      <p:ext uri="{BB962C8B-B14F-4D97-AF65-F5344CB8AC3E}">
        <p14:creationId xmlns:p14="http://schemas.microsoft.com/office/powerpoint/2010/main" val="171897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072">
              <a:defRPr/>
            </a:pPr>
            <a:r>
              <a:rPr lang="en-US" dirty="0"/>
              <a:t>Snapshot of planned or ongoing transportation construction work in the West Placer area in 2021 performed by either the County or some of our private developer stakeholders.  Two separate Baseline Road widening projects East &amp; West of Watt Avenue and in the vicinity of the Sierra Vista development to the North.   Ongoing work to widen </a:t>
            </a:r>
            <a:r>
              <a:rPr lang="en-US" dirty="0" err="1"/>
              <a:t>Walerga</a:t>
            </a:r>
            <a:r>
              <a:rPr lang="en-US" dirty="0"/>
              <a:t> Road and install a new signal between Dry Creek &amp; Baseline Road. The County will be finishing up the </a:t>
            </a:r>
            <a:r>
              <a:rPr lang="en-US" dirty="0" err="1"/>
              <a:t>Walerga</a:t>
            </a:r>
            <a:r>
              <a:rPr lang="en-US" dirty="0"/>
              <a:t> Road bridge replacement project in 2021 – the structure is actually complete but the photo on the right side of the slide is a birds-eye view of the construction work.  Construction of some intersection &amp; signal improvements are planned at </a:t>
            </a:r>
            <a:r>
              <a:rPr lang="en-US" dirty="0" err="1"/>
              <a:t>Walerga</a:t>
            </a:r>
            <a:r>
              <a:rPr lang="en-US" dirty="0"/>
              <a:t> &amp; PFE roads.  Widening construction work is planned for PFE between Watt &amp; </a:t>
            </a:r>
            <a:r>
              <a:rPr lang="en-US" dirty="0" err="1"/>
              <a:t>Walerga</a:t>
            </a:r>
            <a:r>
              <a:rPr lang="en-US" dirty="0"/>
              <a:t> roads.  And finally the County is planning a future replacement of the Watt avenue bridge (tentative 2023/2024).</a:t>
            </a:r>
          </a:p>
        </p:txBody>
      </p:sp>
      <p:sp>
        <p:nvSpPr>
          <p:cNvPr id="4" name="Slide Number Placeholder 3"/>
          <p:cNvSpPr>
            <a:spLocks noGrp="1"/>
          </p:cNvSpPr>
          <p:nvPr>
            <p:ph type="sldNum" sz="quarter" idx="10"/>
          </p:nvPr>
        </p:nvSpPr>
        <p:spPr/>
        <p:txBody>
          <a:bodyPr/>
          <a:lstStyle/>
          <a:p>
            <a:fld id="{2BFCC218-9DD9-4C68-8AD5-F62F9358CD06}" type="slidenum">
              <a:rPr lang="en-US" smtClean="0"/>
              <a:t>9</a:t>
            </a:fld>
            <a:endParaRPr lang="en-US"/>
          </a:p>
        </p:txBody>
      </p:sp>
    </p:spTree>
    <p:extLst>
      <p:ext uri="{BB962C8B-B14F-4D97-AF65-F5344CB8AC3E}">
        <p14:creationId xmlns:p14="http://schemas.microsoft.com/office/powerpoint/2010/main" val="311810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0211" y="2895601"/>
            <a:ext cx="17653614" cy="6659162"/>
          </a:xfrm>
        </p:spPr>
        <p:txBody>
          <a:bodyPr anchor="b"/>
          <a:lstStyle>
            <a:lvl1pPr>
              <a:defRPr sz="14400"/>
            </a:lvl1pPr>
          </a:lstStyle>
          <a:p>
            <a:r>
              <a:rPr lang="en-US"/>
              <a:t>Click to edit Master title style</a:t>
            </a:r>
            <a:endParaRPr lang="en-US" dirty="0"/>
          </a:p>
        </p:txBody>
      </p:sp>
      <p:sp>
        <p:nvSpPr>
          <p:cNvPr id="3" name="Subtitle 2"/>
          <p:cNvSpPr>
            <a:spLocks noGrp="1"/>
          </p:cNvSpPr>
          <p:nvPr>
            <p:ph type="subTitle" idx="1"/>
          </p:nvPr>
        </p:nvSpPr>
        <p:spPr>
          <a:xfrm>
            <a:off x="2310211" y="9554760"/>
            <a:ext cx="17653614" cy="1722840"/>
          </a:xfrm>
        </p:spPr>
        <p:txBody>
          <a:bodyPr anchor="t"/>
          <a:lstStyle>
            <a:lvl1pPr marL="0" indent="0" algn="l">
              <a:buNone/>
              <a:defRPr cap="all">
                <a:solidFill>
                  <a:schemeClr val="accent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78F0BE-E7CF-4C9B-8D56-26D2E8A76F3D}"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4003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10214" y="9601174"/>
            <a:ext cx="17653612" cy="1133476"/>
          </a:xfrm>
        </p:spPr>
        <p:txBody>
          <a:bodyPr anchor="b">
            <a:normAutofit/>
          </a:bodyPr>
          <a:lstStyle>
            <a:lvl1pPr algn="l">
              <a:defRPr sz="4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10211" y="1371600"/>
            <a:ext cx="17653614" cy="728133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4" name="Text Placeholder 3"/>
          <p:cNvSpPr>
            <a:spLocks noGrp="1"/>
          </p:cNvSpPr>
          <p:nvPr>
            <p:ph type="body" sz="half" idx="2"/>
          </p:nvPr>
        </p:nvSpPr>
        <p:spPr>
          <a:xfrm>
            <a:off x="2310213" y="10734650"/>
            <a:ext cx="17653610" cy="987424"/>
          </a:xfrm>
        </p:spPr>
        <p:txBody>
          <a:bodyPr>
            <a:normAutofit/>
          </a:bodyPr>
          <a:lstStyle>
            <a:lvl1pPr marL="0" indent="0">
              <a:buNone/>
              <a:defRPr sz="24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61A48063-A6F3-4F9A-8C95-1E01C36DC1BF}" type="datetime1">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51C2F-B029-45BC-8EA0-8933724491B2}" type="slidenum">
              <a:rPr lang="en-US" smtClean="0"/>
              <a:t>‹#›</a:t>
            </a:fld>
            <a:endParaRPr lang="en-US"/>
          </a:p>
        </p:txBody>
      </p:sp>
    </p:spTree>
    <p:extLst>
      <p:ext uri="{BB962C8B-B14F-4D97-AF65-F5344CB8AC3E}">
        <p14:creationId xmlns:p14="http://schemas.microsoft.com/office/powerpoint/2010/main" val="7350505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310210" y="2895600"/>
            <a:ext cx="17653616" cy="3962400"/>
          </a:xfrm>
        </p:spPr>
        <p:txBody>
          <a:bodyPr/>
          <a:lstStyle>
            <a:lvl1pPr>
              <a:defRPr sz="9600"/>
            </a:lvl1pPr>
          </a:lstStyle>
          <a:p>
            <a:r>
              <a:rPr lang="en-US"/>
              <a:t>Click to edit Master title style</a:t>
            </a:r>
            <a:endParaRPr lang="en-US" dirty="0"/>
          </a:p>
        </p:txBody>
      </p:sp>
      <p:sp>
        <p:nvSpPr>
          <p:cNvPr id="8" name="Text Placeholder 3"/>
          <p:cNvSpPr>
            <a:spLocks noGrp="1"/>
          </p:cNvSpPr>
          <p:nvPr>
            <p:ph type="body" sz="half" idx="2"/>
          </p:nvPr>
        </p:nvSpPr>
        <p:spPr>
          <a:xfrm>
            <a:off x="2310210" y="7315200"/>
            <a:ext cx="17653616" cy="4724400"/>
          </a:xfrm>
        </p:spPr>
        <p:txBody>
          <a:bodyPr anchor="ctr">
            <a:normAutofit/>
          </a:bodyPr>
          <a:lstStyle>
            <a:lvl1pPr marL="0" indent="0">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4" name="Date Placeholder 3"/>
          <p:cNvSpPr>
            <a:spLocks noGrp="1"/>
          </p:cNvSpPr>
          <p:nvPr>
            <p:ph type="dt" sz="half" idx="10"/>
          </p:nvPr>
        </p:nvSpPr>
        <p:spPr/>
        <p:txBody>
          <a:bodyPr/>
          <a:lstStyle/>
          <a:p>
            <a:fld id="{61A48063-A6F3-4F9A-8C95-1E01C36DC1BF}"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51C2F-B029-45BC-8EA0-8933724491B2}" type="slidenum">
              <a:rPr lang="en-US" smtClean="0"/>
              <a:t>‹#›</a:t>
            </a:fld>
            <a:endParaRPr lang="en-US"/>
          </a:p>
        </p:txBody>
      </p:sp>
    </p:spTree>
    <p:extLst>
      <p:ext uri="{BB962C8B-B14F-4D97-AF65-F5344CB8AC3E}">
        <p14:creationId xmlns:p14="http://schemas.microsoft.com/office/powerpoint/2010/main" val="32175350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50013" y="2895600"/>
            <a:ext cx="16000713" cy="4646748"/>
          </a:xfrm>
        </p:spPr>
        <p:txBody>
          <a:bodyPr/>
          <a:lstStyle>
            <a:lvl1pPr>
              <a:defRPr sz="9600"/>
            </a:lvl1pPr>
          </a:lstStyle>
          <a:p>
            <a:r>
              <a:rPr lang="en-US"/>
              <a:t>Click to edit Master title style</a:t>
            </a:r>
            <a:endParaRPr lang="en-US" dirty="0"/>
          </a:p>
        </p:txBody>
      </p:sp>
      <p:sp>
        <p:nvSpPr>
          <p:cNvPr id="14" name="Text Placeholder 3"/>
          <p:cNvSpPr>
            <a:spLocks noGrp="1"/>
          </p:cNvSpPr>
          <p:nvPr>
            <p:ph type="body" sz="half" idx="13"/>
          </p:nvPr>
        </p:nvSpPr>
        <p:spPr>
          <a:xfrm>
            <a:off x="3861304" y="7542348"/>
            <a:ext cx="14561194" cy="684348"/>
          </a:xfrm>
        </p:spPr>
        <p:txBody>
          <a:bodyPr anchor="t">
            <a:normAutofit/>
          </a:bodyPr>
          <a:lstStyle>
            <a:lvl1pPr marL="0" indent="0">
              <a:buNone/>
              <a:defRPr lang="en-US" sz="2800" b="0" i="0" kern="1200" cap="small" dirty="0">
                <a:solidFill>
                  <a:schemeClr val="accent1"/>
                </a:solidFill>
                <a:latin typeface="+mj-lt"/>
                <a:ea typeface="+mj-ea"/>
                <a:cs typeface="+mj-cs"/>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0" name="Text Placeholder 3"/>
          <p:cNvSpPr>
            <a:spLocks noGrp="1"/>
          </p:cNvSpPr>
          <p:nvPr>
            <p:ph type="body" sz="half" idx="2"/>
          </p:nvPr>
        </p:nvSpPr>
        <p:spPr>
          <a:xfrm>
            <a:off x="2310210" y="8701314"/>
            <a:ext cx="17653616" cy="3352800"/>
          </a:xfrm>
        </p:spPr>
        <p:txBody>
          <a:bodyPr anchor="ctr">
            <a:normAutofit/>
          </a:bodyPr>
          <a:lstStyle>
            <a:lvl1pPr marL="0" indent="0">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4" name="Date Placeholder 3"/>
          <p:cNvSpPr>
            <a:spLocks noGrp="1"/>
          </p:cNvSpPr>
          <p:nvPr>
            <p:ph type="dt" sz="half" idx="10"/>
          </p:nvPr>
        </p:nvSpPr>
        <p:spPr/>
        <p:txBody>
          <a:bodyPr/>
          <a:lstStyle/>
          <a:p>
            <a:fld id="{61A48063-A6F3-4F9A-8C95-1E01C36DC1BF}"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51C2F-B029-45BC-8EA0-8933724491B2}" type="slidenum">
              <a:rPr lang="en-US" smtClean="0"/>
              <a:t>‹#›</a:t>
            </a:fld>
            <a:endParaRPr lang="en-US"/>
          </a:p>
        </p:txBody>
      </p:sp>
      <p:sp>
        <p:nvSpPr>
          <p:cNvPr id="9" name="TextBox 8"/>
          <p:cNvSpPr txBox="1"/>
          <p:nvPr/>
        </p:nvSpPr>
        <p:spPr>
          <a:xfrm>
            <a:off x="1796824" y="1942507"/>
            <a:ext cx="1604033" cy="384720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24400" dirty="0"/>
              <a:t>“</a:t>
            </a:r>
          </a:p>
        </p:txBody>
      </p:sp>
      <p:sp>
        <p:nvSpPr>
          <p:cNvPr id="13" name="TextBox 12"/>
          <p:cNvSpPr txBox="1"/>
          <p:nvPr/>
        </p:nvSpPr>
        <p:spPr>
          <a:xfrm>
            <a:off x="18663410" y="5227575"/>
            <a:ext cx="1604033" cy="384720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24400" dirty="0"/>
              <a:t>”</a:t>
            </a:r>
          </a:p>
        </p:txBody>
      </p:sp>
    </p:spTree>
    <p:extLst>
      <p:ext uri="{BB962C8B-B14F-4D97-AF65-F5344CB8AC3E}">
        <p14:creationId xmlns:p14="http://schemas.microsoft.com/office/powerpoint/2010/main" val="331332833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310209" y="6248402"/>
            <a:ext cx="17653618" cy="3306360"/>
          </a:xfrm>
        </p:spPr>
        <p:txBody>
          <a:bodyPr anchor="b"/>
          <a:lstStyle>
            <a:lvl1pPr algn="l">
              <a:defRPr sz="8000" b="0" cap="none"/>
            </a:lvl1pPr>
          </a:lstStyle>
          <a:p>
            <a:r>
              <a:rPr lang="en-US"/>
              <a:t>Click to edit Master title style</a:t>
            </a:r>
            <a:endParaRPr lang="en-US" dirty="0"/>
          </a:p>
        </p:txBody>
      </p:sp>
      <p:sp>
        <p:nvSpPr>
          <p:cNvPr id="3" name="Text Placeholder 2"/>
          <p:cNvSpPr>
            <a:spLocks noGrp="1"/>
          </p:cNvSpPr>
          <p:nvPr>
            <p:ph type="body" idx="1"/>
          </p:nvPr>
        </p:nvSpPr>
        <p:spPr>
          <a:xfrm>
            <a:off x="2310210" y="9554762"/>
            <a:ext cx="17653616" cy="1720800"/>
          </a:xfrm>
        </p:spPr>
        <p:txBody>
          <a:bodyPr anchor="t"/>
          <a:lstStyle>
            <a:lvl1pPr marL="0" indent="0" algn="l">
              <a:buNone/>
              <a:defRPr sz="4000" cap="none">
                <a:solidFill>
                  <a:schemeClr val="accent1"/>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48063-A6F3-4F9A-8C95-1E01C36DC1BF}"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51C2F-B029-45BC-8EA0-8933724491B2}" type="slidenum">
              <a:rPr lang="en-US" smtClean="0"/>
              <a:t>‹#›</a:t>
            </a:fld>
            <a:endParaRPr lang="en-US"/>
          </a:p>
        </p:txBody>
      </p:sp>
    </p:spTree>
    <p:extLst>
      <p:ext uri="{BB962C8B-B14F-4D97-AF65-F5344CB8AC3E}">
        <p14:creationId xmlns:p14="http://schemas.microsoft.com/office/powerpoint/2010/main" val="3954922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1266059" y="3962400"/>
            <a:ext cx="5894499"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6" name="Text Placeholder 3"/>
          <p:cNvSpPr>
            <a:spLocks noGrp="1"/>
          </p:cNvSpPr>
          <p:nvPr>
            <p:ph type="body" sz="half" idx="15"/>
          </p:nvPr>
        </p:nvSpPr>
        <p:spPr>
          <a:xfrm>
            <a:off x="1305096" y="5334000"/>
            <a:ext cx="5855462"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Text Placeholder 4"/>
          <p:cNvSpPr>
            <a:spLocks noGrp="1"/>
          </p:cNvSpPr>
          <p:nvPr>
            <p:ph type="body" sz="quarter" idx="3"/>
          </p:nvPr>
        </p:nvSpPr>
        <p:spPr>
          <a:xfrm>
            <a:off x="7768330" y="3962400"/>
            <a:ext cx="5873247"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19" name="Text Placeholder 3"/>
          <p:cNvSpPr>
            <a:spLocks noGrp="1"/>
          </p:cNvSpPr>
          <p:nvPr>
            <p:ph type="body" sz="half" idx="16"/>
          </p:nvPr>
        </p:nvSpPr>
        <p:spPr>
          <a:xfrm>
            <a:off x="7747221" y="5334000"/>
            <a:ext cx="5894355"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4" name="Text Placeholder 4"/>
          <p:cNvSpPr>
            <a:spLocks noGrp="1"/>
          </p:cNvSpPr>
          <p:nvPr>
            <p:ph type="body" sz="quarter" idx="13"/>
          </p:nvPr>
        </p:nvSpPr>
        <p:spPr>
          <a:xfrm>
            <a:off x="14251256" y="3962400"/>
            <a:ext cx="5864990"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0" name="Text Placeholder 3"/>
          <p:cNvSpPr>
            <a:spLocks noGrp="1"/>
          </p:cNvSpPr>
          <p:nvPr>
            <p:ph type="body" sz="half" idx="17"/>
          </p:nvPr>
        </p:nvSpPr>
        <p:spPr>
          <a:xfrm>
            <a:off x="14251256" y="5334000"/>
            <a:ext cx="5864990"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cxnSp>
        <p:nvCxnSpPr>
          <p:cNvPr id="17" name="Straight Connector 16"/>
          <p:cNvCxnSpPr/>
          <p:nvPr/>
        </p:nvCxnSpPr>
        <p:spPr>
          <a:xfrm>
            <a:off x="7453254" y="4267200"/>
            <a:ext cx="0" cy="7924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926267" y="4267200"/>
            <a:ext cx="0" cy="793376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A48063-A6F3-4F9A-8C95-1E01C36DC1BF}" type="datetime1">
              <a:rPr lang="en-US" smtClean="0"/>
              <a:t>11/4/21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51C2F-B029-45BC-8EA0-8933724491B2}" type="slidenum">
              <a:rPr lang="en-US" smtClean="0"/>
              <a:t>‹#›</a:t>
            </a:fld>
            <a:endParaRPr lang="en-US"/>
          </a:p>
        </p:txBody>
      </p:sp>
    </p:spTree>
    <p:extLst>
      <p:ext uri="{BB962C8B-B14F-4D97-AF65-F5344CB8AC3E}">
        <p14:creationId xmlns:p14="http://schemas.microsoft.com/office/powerpoint/2010/main" val="41238173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1305096" y="8501898"/>
            <a:ext cx="5880866"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9" name="Picture Placeholder 2"/>
          <p:cNvSpPr>
            <a:spLocks noGrp="1" noChangeAspect="1"/>
          </p:cNvSpPr>
          <p:nvPr>
            <p:ph type="pic" idx="15"/>
          </p:nvPr>
        </p:nvSpPr>
        <p:spPr>
          <a:xfrm>
            <a:off x="1305096" y="4419600"/>
            <a:ext cx="5880866"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2" name="Text Placeholder 3"/>
          <p:cNvSpPr>
            <a:spLocks noGrp="1"/>
          </p:cNvSpPr>
          <p:nvPr>
            <p:ph type="body" sz="half" idx="18"/>
          </p:nvPr>
        </p:nvSpPr>
        <p:spPr>
          <a:xfrm>
            <a:off x="1305096" y="9654423"/>
            <a:ext cx="5880866"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Text Placeholder 4"/>
          <p:cNvSpPr>
            <a:spLocks noGrp="1"/>
          </p:cNvSpPr>
          <p:nvPr>
            <p:ph type="body" sz="quarter" idx="3"/>
          </p:nvPr>
        </p:nvSpPr>
        <p:spPr>
          <a:xfrm>
            <a:off x="7779764" y="8501898"/>
            <a:ext cx="5861813"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30" name="Picture Placeholder 2"/>
          <p:cNvSpPr>
            <a:spLocks noGrp="1" noChangeAspect="1"/>
          </p:cNvSpPr>
          <p:nvPr>
            <p:ph type="pic" idx="21"/>
          </p:nvPr>
        </p:nvSpPr>
        <p:spPr>
          <a:xfrm>
            <a:off x="7779762" y="4419600"/>
            <a:ext cx="5861813"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3" name="Text Placeholder 3"/>
          <p:cNvSpPr>
            <a:spLocks noGrp="1"/>
          </p:cNvSpPr>
          <p:nvPr>
            <p:ph type="body" sz="half" idx="19"/>
          </p:nvPr>
        </p:nvSpPr>
        <p:spPr>
          <a:xfrm>
            <a:off x="7777057" y="9654421"/>
            <a:ext cx="5869576"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4" name="Text Placeholder 4"/>
          <p:cNvSpPr>
            <a:spLocks noGrp="1"/>
          </p:cNvSpPr>
          <p:nvPr>
            <p:ph type="body" sz="quarter" idx="13"/>
          </p:nvPr>
        </p:nvSpPr>
        <p:spPr>
          <a:xfrm>
            <a:off x="14251256" y="8501898"/>
            <a:ext cx="5864990"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31" name="Picture Placeholder 2"/>
          <p:cNvSpPr>
            <a:spLocks noGrp="1" noChangeAspect="1"/>
          </p:cNvSpPr>
          <p:nvPr>
            <p:ph type="pic" idx="22"/>
          </p:nvPr>
        </p:nvSpPr>
        <p:spPr>
          <a:xfrm>
            <a:off x="14251254" y="4419600"/>
            <a:ext cx="586499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24" name="Text Placeholder 3"/>
          <p:cNvSpPr>
            <a:spLocks noGrp="1"/>
          </p:cNvSpPr>
          <p:nvPr>
            <p:ph type="body" sz="half" idx="20"/>
          </p:nvPr>
        </p:nvSpPr>
        <p:spPr>
          <a:xfrm>
            <a:off x="14251006" y="9654417"/>
            <a:ext cx="5872759"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cxnSp>
        <p:nvCxnSpPr>
          <p:cNvPr id="17" name="Straight Connector 16"/>
          <p:cNvCxnSpPr/>
          <p:nvPr/>
        </p:nvCxnSpPr>
        <p:spPr>
          <a:xfrm>
            <a:off x="7453254" y="4267200"/>
            <a:ext cx="0" cy="7924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926267" y="4267200"/>
            <a:ext cx="0" cy="793376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A48063-A6F3-4F9A-8C95-1E01C36DC1BF}" type="datetime1">
              <a:rPr lang="en-US" smtClean="0"/>
              <a:t>11/4/21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51C2F-B029-45BC-8EA0-8933724491B2}" type="slidenum">
              <a:rPr lang="en-US" smtClean="0"/>
              <a:t>‹#›</a:t>
            </a:fld>
            <a:endParaRPr lang="en-US"/>
          </a:p>
        </p:txBody>
      </p:sp>
    </p:spTree>
    <p:extLst>
      <p:ext uri="{BB962C8B-B14F-4D97-AF65-F5344CB8AC3E}">
        <p14:creationId xmlns:p14="http://schemas.microsoft.com/office/powerpoint/2010/main" val="171132384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AA590-B4E1-4857-BD03-0017F44E6A60}"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3307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610588" y="860427"/>
            <a:ext cx="3505658" cy="1165225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305097" y="1774828"/>
            <a:ext cx="14848231" cy="107378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99C15-876B-4EA1-819E-8F5384F67523}"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44626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952EA-60F5-4753-BBFE-C79C7A6E78B8}"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36224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10214" y="5723467"/>
            <a:ext cx="17653612" cy="3831294"/>
          </a:xfrm>
        </p:spPr>
        <p:txBody>
          <a:bodyPr anchor="b"/>
          <a:lstStyle>
            <a:lvl1pPr algn="l">
              <a:defRPr sz="8000" b="0" cap="none"/>
            </a:lvl1pPr>
          </a:lstStyle>
          <a:p>
            <a:r>
              <a:rPr lang="en-US"/>
              <a:t>Click to edit Master title style</a:t>
            </a:r>
            <a:endParaRPr lang="en-US" dirty="0"/>
          </a:p>
        </p:txBody>
      </p:sp>
      <p:sp>
        <p:nvSpPr>
          <p:cNvPr id="3" name="Text Placeholder 2"/>
          <p:cNvSpPr>
            <a:spLocks noGrp="1"/>
          </p:cNvSpPr>
          <p:nvPr>
            <p:ph type="body" idx="1"/>
          </p:nvPr>
        </p:nvSpPr>
        <p:spPr>
          <a:xfrm>
            <a:off x="2310211" y="9554762"/>
            <a:ext cx="17653614" cy="1720800"/>
          </a:xfrm>
        </p:spPr>
        <p:txBody>
          <a:bodyPr anchor="t"/>
          <a:lstStyle>
            <a:lvl1pPr marL="0" indent="0" algn="l">
              <a:buNone/>
              <a:defRPr sz="4000" cap="all">
                <a:solidFill>
                  <a:schemeClr val="accent1"/>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826AC-553E-4F38-BFC5-EC6D4715E22D}" type="datetime1">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70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06912" y="4121151"/>
            <a:ext cx="8793823" cy="839152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310459" y="4112185"/>
            <a:ext cx="8793827" cy="8400490"/>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56EFF6-1489-460F-AFC3-ABA240D9E474}" type="datetime1">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4321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06913" y="3810000"/>
            <a:ext cx="8793821"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206912" y="5029200"/>
            <a:ext cx="8793823" cy="748347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310463" y="3810000"/>
            <a:ext cx="8793823"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1310463" y="5029200"/>
            <a:ext cx="8793823" cy="748347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98DEDF-DEA5-4699-BD4E-A0CF73CFB4B2}" type="datetime1">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8980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3B17756-BF2C-47A0-8024-00073D73649D}" type="datetime1">
              <a:rPr lang="en-US" smtClean="0"/>
              <a:t>11/4/21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985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AFC7D7D-EE7D-4077-868E-55831BD3BC1F}" type="datetime1">
              <a:rPr lang="en-US" smtClean="0"/>
              <a:t>11/4/21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85543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10209" y="2895600"/>
            <a:ext cx="6803014" cy="2895600"/>
          </a:xfrm>
        </p:spPr>
        <p:txBody>
          <a:bodyPr anchor="b"/>
          <a:lstStyle>
            <a:lvl1pPr algn="l">
              <a:defRPr sz="4800" b="0"/>
            </a:lvl1pPr>
          </a:lstStyle>
          <a:p>
            <a:r>
              <a:rPr lang="en-US"/>
              <a:t>Click to edit Master title style</a:t>
            </a:r>
            <a:endParaRPr lang="en-US" dirty="0"/>
          </a:p>
        </p:txBody>
      </p:sp>
      <p:sp>
        <p:nvSpPr>
          <p:cNvPr id="3" name="Content Placeholder 2"/>
          <p:cNvSpPr>
            <a:spLocks noGrp="1"/>
          </p:cNvSpPr>
          <p:nvPr>
            <p:ph idx="1"/>
          </p:nvPr>
        </p:nvSpPr>
        <p:spPr>
          <a:xfrm>
            <a:off x="9570479" y="2895600"/>
            <a:ext cx="10393347" cy="9144000"/>
          </a:xfrm>
        </p:spPr>
        <p:txBody>
          <a:bodyPr anchor="ctr">
            <a:normAutofit/>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10210" y="6258561"/>
            <a:ext cx="6803012" cy="5791198"/>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7" name="Date Placeholder 4"/>
          <p:cNvSpPr>
            <a:spLocks noGrp="1"/>
          </p:cNvSpPr>
          <p:nvPr>
            <p:ph type="dt" sz="half" idx="10"/>
          </p:nvPr>
        </p:nvSpPr>
        <p:spPr/>
        <p:txBody>
          <a:bodyPr/>
          <a:lstStyle/>
          <a:p>
            <a:fld id="{CA57D936-87EB-4702-8B5B-4A427958C404}" type="datetime1">
              <a:rPr lang="en-US" smtClean="0"/>
              <a:t>11/4/21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7309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08115" y="3708384"/>
            <a:ext cx="10187138" cy="3149616"/>
          </a:xfrm>
        </p:spPr>
        <p:txBody>
          <a:bodyPr anchor="b">
            <a:normAutofit/>
          </a:bodyPr>
          <a:lstStyle>
            <a:lvl1pPr algn="l">
              <a:defRPr sz="7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00902" y="2286000"/>
            <a:ext cx="6401633" cy="914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4" name="Text Placeholder 3"/>
          <p:cNvSpPr>
            <a:spLocks noGrp="1"/>
          </p:cNvSpPr>
          <p:nvPr>
            <p:ph type="body" sz="half" idx="2"/>
          </p:nvPr>
        </p:nvSpPr>
        <p:spPr>
          <a:xfrm>
            <a:off x="2310210" y="7315200"/>
            <a:ext cx="10171282" cy="2743200"/>
          </a:xfrm>
        </p:spPr>
        <p:txBody>
          <a:bodyPr>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AF5A9CD5-EBCC-4F98-BD82-F25716D80304}" type="datetime1">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776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5339371"/>
            <a:ext cx="8075075" cy="8376630"/>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5784695"/>
            <a:ext cx="3045220" cy="4730906"/>
          </a:xfrm>
          <a:prstGeom prst="rect">
            <a:avLst/>
          </a:prstGeom>
        </p:spPr>
      </p:pic>
      <p:sp>
        <p:nvSpPr>
          <p:cNvPr id="16" name="Oval 15"/>
          <p:cNvSpPr/>
          <p:nvPr/>
        </p:nvSpPr>
        <p:spPr>
          <a:xfrm>
            <a:off x="17220266" y="3352800"/>
            <a:ext cx="5639534" cy="56388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16000908" y="1"/>
            <a:ext cx="3207192" cy="2282814"/>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17220266" y="12192000"/>
            <a:ext cx="1987727" cy="1524000"/>
          </a:xfrm>
          <a:prstGeom prst="rect">
            <a:avLst/>
          </a:prstGeom>
        </p:spPr>
      </p:pic>
      <p:sp>
        <p:nvSpPr>
          <p:cNvPr id="14" name="Rectangle 13"/>
          <p:cNvSpPr/>
          <p:nvPr/>
        </p:nvSpPr>
        <p:spPr>
          <a:xfrm>
            <a:off x="20878342" y="0"/>
            <a:ext cx="1371779" cy="228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292391" y="905436"/>
            <a:ext cx="18811895" cy="28010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206912" y="4105837"/>
            <a:ext cx="17895412" cy="8390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20314053" y="3581363"/>
            <a:ext cx="1981198" cy="609677"/>
          </a:xfrm>
          <a:prstGeom prst="rect">
            <a:avLst/>
          </a:prstGeom>
        </p:spPr>
        <p:txBody>
          <a:bodyPr vert="horz" lIns="91440" tIns="45720" rIns="91440" bIns="45720" rtlCol="0" anchor="t"/>
          <a:lstStyle>
            <a:lvl1pPr algn="l">
              <a:defRPr sz="2200" b="0" i="0">
                <a:solidFill>
                  <a:schemeClr val="tx1">
                    <a:tint val="75000"/>
                    <a:alpha val="60000"/>
                  </a:schemeClr>
                </a:solidFill>
              </a:defRPr>
            </a:lvl1pPr>
          </a:lstStyle>
          <a:p>
            <a:fld id="{61A48063-A6F3-4F9A-8C95-1E01C36DC1BF}" type="datetime1">
              <a:rPr lang="en-US" smtClean="0"/>
              <a:t>11/4/21</a:t>
            </a:fld>
            <a:endParaRPr lang="en-US"/>
          </a:p>
        </p:txBody>
      </p:sp>
      <p:sp>
        <p:nvSpPr>
          <p:cNvPr id="5" name="Footer Placeholder 4"/>
          <p:cNvSpPr>
            <a:spLocks noGrp="1"/>
          </p:cNvSpPr>
          <p:nvPr>
            <p:ph type="ftr" sz="quarter" idx="3"/>
          </p:nvPr>
        </p:nvSpPr>
        <p:spPr>
          <a:xfrm rot="5400000">
            <a:off x="17905981" y="6450556"/>
            <a:ext cx="7719590" cy="609681"/>
          </a:xfrm>
          <a:prstGeom prst="rect">
            <a:avLst/>
          </a:prstGeom>
        </p:spPr>
        <p:txBody>
          <a:bodyPr vert="horz" lIns="91440" tIns="45720" rIns="91440" bIns="45720" rtlCol="0" anchor="b"/>
          <a:lstStyle>
            <a:lvl1pPr algn="l">
              <a:defRPr sz="22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20707777" y="591459"/>
            <a:ext cx="1676616" cy="1535374"/>
          </a:xfrm>
          <a:prstGeom prst="rect">
            <a:avLst/>
          </a:prstGeom>
        </p:spPr>
        <p:txBody>
          <a:bodyPr vert="horz" lIns="91440" tIns="45720" rIns="91440" bIns="45720" rtlCol="0" anchor="b"/>
          <a:lstStyle>
            <a:lvl1pPr algn="ctr">
              <a:defRPr sz="5600" b="0" i="0">
                <a:solidFill>
                  <a:schemeClr val="tx1">
                    <a:tint val="75000"/>
                  </a:schemeClr>
                </a:solidFill>
              </a:defRPr>
            </a:lvl1pPr>
          </a:lstStyle>
          <a:p>
            <a:fld id="{27A51C2F-B029-45BC-8EA0-8933724491B2}" type="slidenum">
              <a:rPr lang="en-US" smtClean="0"/>
              <a:t>‹#›</a:t>
            </a:fld>
            <a:endParaRPr lang="en-US"/>
          </a:p>
        </p:txBody>
      </p:sp>
    </p:spTree>
    <p:extLst>
      <p:ext uri="{BB962C8B-B14F-4D97-AF65-F5344CB8AC3E}">
        <p14:creationId xmlns:p14="http://schemas.microsoft.com/office/powerpoint/2010/main" val="2812696362"/>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8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00" indent="-685800" algn="l" defTabSz="914400" rtl="0" eaLnBrk="1" latinLnBrk="0" hangingPunct="1">
        <a:spcBef>
          <a:spcPts val="2000"/>
        </a:spcBef>
        <a:spcAft>
          <a:spcPts val="0"/>
        </a:spcAft>
        <a:buClr>
          <a:schemeClr val="accent1"/>
        </a:buClr>
        <a:buSzPct val="80000"/>
        <a:buFont typeface="Wingdings 3" charset="2"/>
        <a:buChar char=""/>
        <a:defRPr sz="4000" b="0" i="0" kern="1200">
          <a:solidFill>
            <a:schemeClr val="tx1"/>
          </a:solidFill>
          <a:latin typeface="+mj-lt"/>
          <a:ea typeface="+mj-ea"/>
          <a:cs typeface="+mj-cs"/>
        </a:defRPr>
      </a:lvl1pPr>
      <a:lvl2pPr marL="1485900" indent="-571500" algn="l" defTabSz="914400" rtl="0" eaLnBrk="1" latinLnBrk="0" hangingPunct="1">
        <a:spcBef>
          <a:spcPts val="2000"/>
        </a:spcBef>
        <a:spcAft>
          <a:spcPts val="0"/>
        </a:spcAft>
        <a:buClr>
          <a:schemeClr val="accent1"/>
        </a:buClr>
        <a:buSzPct val="80000"/>
        <a:buFont typeface="Wingdings 3" charset="2"/>
        <a:buChar char=""/>
        <a:defRPr sz="3600" b="0" i="0" kern="1200">
          <a:solidFill>
            <a:schemeClr val="tx1"/>
          </a:solidFill>
          <a:latin typeface="+mj-lt"/>
          <a:ea typeface="+mj-ea"/>
          <a:cs typeface="+mj-cs"/>
        </a:defRPr>
      </a:lvl2pPr>
      <a:lvl3pPr marL="2286000" indent="-457200" algn="l" defTabSz="914400" rtl="0" eaLnBrk="1" latinLnBrk="0" hangingPunct="1">
        <a:spcBef>
          <a:spcPts val="2000"/>
        </a:spcBef>
        <a:spcAft>
          <a:spcPts val="0"/>
        </a:spcAft>
        <a:buClr>
          <a:schemeClr val="accent1"/>
        </a:buClr>
        <a:buSzPct val="80000"/>
        <a:buFont typeface="Wingdings 3" charset="2"/>
        <a:buChar char=""/>
        <a:defRPr sz="3200" b="0" i="0" kern="1200">
          <a:solidFill>
            <a:schemeClr val="tx1"/>
          </a:solidFill>
          <a:latin typeface="+mj-lt"/>
          <a:ea typeface="+mj-ea"/>
          <a:cs typeface="+mj-cs"/>
        </a:defRPr>
      </a:lvl3pPr>
      <a:lvl4pPr marL="3200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4pPr>
      <a:lvl5pPr marL="41148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5pPr>
      <a:lvl6pPr marL="50292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6pPr>
      <a:lvl7pPr marL="59436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7pPr>
      <a:lvl8pPr marL="68580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8pPr>
      <a:lvl9pPr marL="7772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6.wmf"/><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lacer.ca.gov/DocumentCenter/View/9084/Bickford-Ranch-Specific-Plan-PDF" TargetMode="External"/><Relationship Id="rId5" Type="http://schemas.openxmlformats.org/officeDocument/2006/relationships/hyperlink" Target="https://www.placer.ca.gov/DocumentCenter/View/9093/Land-Use-PDF" TargetMode="External"/><Relationship Id="rId4" Type="http://schemas.openxmlformats.org/officeDocument/2006/relationships/hyperlink" Target="https://www.placer.ca.gov/DocumentCenter/View/10055/Executive-Summary-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6.w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10213" y="9229688"/>
            <a:ext cx="24411799" cy="3844635"/>
          </a:xfrm>
          <a:noFill/>
        </p:spPr>
        <p:txBody>
          <a:bodyPr anchor="b">
            <a:noAutofit/>
          </a:bodyPr>
          <a:lstStyle/>
          <a:p>
            <a:pPr algn="ct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br>
              <a:rPr lang="en-US" sz="7200" b="1" dirty="0">
                <a:solidFill>
                  <a:schemeClr val="bg1"/>
                </a:solidFill>
                <a:latin typeface="Calibri" panose="020F0502020204030204" pitchFamily="34" charset="0"/>
                <a:cs typeface="Calibri" panose="020F0502020204030204" pitchFamily="34" charset="0"/>
              </a:rPr>
            </a:br>
            <a:r>
              <a:rPr lang="en-US" sz="7200" b="1" dirty="0">
                <a:solidFill>
                  <a:srgbClr val="FFFF00"/>
                </a:solidFill>
                <a:latin typeface="Calibri" panose="020F0502020204030204" pitchFamily="34" charset="0"/>
                <a:cs typeface="Calibri" panose="020F0502020204030204" pitchFamily="34" charset="0"/>
              </a:rPr>
              <a:t>Placer County | Business Alliance </a:t>
            </a:r>
            <a:br>
              <a:rPr lang="en-US" sz="7200" b="1" dirty="0">
                <a:solidFill>
                  <a:srgbClr val="FFFF00"/>
                </a:solidFill>
                <a:latin typeface="Calibri" panose="020F0502020204030204" pitchFamily="34" charset="0"/>
                <a:cs typeface="Calibri" panose="020F0502020204030204" pitchFamily="34" charset="0"/>
              </a:rPr>
            </a:br>
            <a:r>
              <a:rPr lang="en-US" sz="7200" b="1" dirty="0">
                <a:solidFill>
                  <a:srgbClr val="FFFF00"/>
                </a:solidFill>
                <a:latin typeface="Calibri" panose="020F0502020204030204" pitchFamily="34" charset="0"/>
                <a:cs typeface="Calibri" panose="020F0502020204030204" pitchFamily="34" charset="0"/>
              </a:rPr>
              <a:t>Washington D.C. Trip </a:t>
            </a:r>
            <a:br>
              <a:rPr lang="en-US" sz="7200" b="1" dirty="0">
                <a:solidFill>
                  <a:schemeClr val="bg1"/>
                </a:solidFill>
                <a:latin typeface="Calibri" panose="020F0502020204030204" pitchFamily="34" charset="0"/>
                <a:cs typeface="Calibri" panose="020F0502020204030204" pitchFamily="34" charset="0"/>
              </a:rPr>
            </a:br>
            <a:br>
              <a:rPr lang="en-US" sz="4000" b="1" dirty="0">
                <a:solidFill>
                  <a:schemeClr val="bg1"/>
                </a:solidFill>
                <a:latin typeface="Calibri" panose="020F0502020204030204" pitchFamily="34" charset="0"/>
                <a:cs typeface="Calibri" panose="020F0502020204030204" pitchFamily="34" charset="0"/>
              </a:rPr>
            </a:br>
            <a:r>
              <a:rPr lang="en-US" sz="4800" b="1" dirty="0">
                <a:solidFill>
                  <a:schemeClr val="tx1"/>
                </a:solidFill>
                <a:latin typeface="Calibri" panose="020F0502020204030204" pitchFamily="34" charset="0"/>
                <a:cs typeface="Calibri" panose="020F0502020204030204" pitchFamily="34" charset="0"/>
              </a:rPr>
              <a:t>Todd Leopold, County Executive Officer</a:t>
            </a:r>
            <a:br>
              <a:rPr lang="en-US" sz="7200" b="1" dirty="0">
                <a:solidFill>
                  <a:schemeClr val="tx1"/>
                </a:solidFill>
                <a:latin typeface="Century Gothic" panose="020B0502020202020204" pitchFamily="34" charset="0"/>
              </a:rPr>
            </a:br>
            <a:r>
              <a:rPr lang="en-US" sz="4000" b="1" dirty="0">
                <a:solidFill>
                  <a:schemeClr val="tx1"/>
                </a:solidFill>
                <a:latin typeface="Century Gothic" panose="020B0502020202020204" pitchFamily="34" charset="0"/>
              </a:rPr>
              <a:t>October 20, 2021</a:t>
            </a:r>
          </a:p>
        </p:txBody>
      </p:sp>
      <p:pic>
        <p:nvPicPr>
          <p:cNvPr id="11" name="Picture 10"/>
          <p:cNvPicPr>
            <a:picLocks noChangeAspect="1"/>
          </p:cNvPicPr>
          <p:nvPr/>
        </p:nvPicPr>
        <p:blipFill>
          <a:blip r:embed="rId3" cstate="screen">
            <a:lum bright="40000" contrast="-20000"/>
            <a:extLst>
              <a:ext uri="{28A0092B-C50C-407E-A947-70E740481C1C}">
                <a14:useLocalDpi xmlns:a14="http://schemas.microsoft.com/office/drawing/2010/main"/>
              </a:ext>
            </a:extLst>
          </a:blip>
          <a:stretch>
            <a:fillRect/>
          </a:stretch>
        </p:blipFill>
        <p:spPr>
          <a:xfrm>
            <a:off x="16139151" y="1492537"/>
            <a:ext cx="6282074" cy="2438400"/>
          </a:xfrm>
          <a:prstGeom prst="rect">
            <a:avLst/>
          </a:prstGeom>
        </p:spPr>
      </p:pic>
      <p:pic>
        <p:nvPicPr>
          <p:cNvPr id="4" name="Picture 3">
            <a:extLst>
              <a:ext uri="{FF2B5EF4-FFF2-40B4-BE49-F238E27FC236}">
                <a16:creationId xmlns:a16="http://schemas.microsoft.com/office/drawing/2014/main" id="{E6965986-094E-4FCF-9067-41698FDE6C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4682" y="4163898"/>
            <a:ext cx="6889105" cy="3800432"/>
          </a:xfrm>
          <a:prstGeom prst="rect">
            <a:avLst/>
          </a:prstGeom>
        </p:spPr>
      </p:pic>
      <p:sp>
        <p:nvSpPr>
          <p:cNvPr id="10" name="Rectangle 9">
            <a:extLst>
              <a:ext uri="{FF2B5EF4-FFF2-40B4-BE49-F238E27FC236}">
                <a16:creationId xmlns:a16="http://schemas.microsoft.com/office/drawing/2014/main" id="{E9B97A86-0EA2-4427-8EBA-BE8D5E342E75}"/>
              </a:ext>
            </a:extLst>
          </p:cNvPr>
          <p:cNvSpPr/>
          <p:nvPr/>
        </p:nvSpPr>
        <p:spPr>
          <a:xfrm>
            <a:off x="6341629" y="976222"/>
            <a:ext cx="6282074" cy="3800433"/>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D7FC7BF-AF6B-46EC-80FA-89B345F22ABE}"/>
              </a:ext>
            </a:extLst>
          </p:cNvPr>
          <p:cNvSpPr/>
          <p:nvPr/>
        </p:nvSpPr>
        <p:spPr>
          <a:xfrm>
            <a:off x="1525587" y="1423789"/>
            <a:ext cx="5513846" cy="5434211"/>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86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917700-A39B-45D9-B013-1FA7067EA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4638" y="381001"/>
            <a:ext cx="10294490" cy="5740401"/>
          </a:xfrm>
          <a:prstGeom prst="rect">
            <a:avLst/>
          </a:prstGeom>
        </p:spPr>
      </p:pic>
      <p:sp>
        <p:nvSpPr>
          <p:cNvPr id="7" name="TextBox 6">
            <a:extLst>
              <a:ext uri="{FF2B5EF4-FFF2-40B4-BE49-F238E27FC236}">
                <a16:creationId xmlns:a16="http://schemas.microsoft.com/office/drawing/2014/main" id="{ECCE4816-BC48-4000-A965-550B3B9049FB}"/>
              </a:ext>
            </a:extLst>
          </p:cNvPr>
          <p:cNvSpPr txBox="1"/>
          <p:nvPr/>
        </p:nvSpPr>
        <p:spPr>
          <a:xfrm>
            <a:off x="915987" y="6138989"/>
            <a:ext cx="7924800" cy="523220"/>
          </a:xfrm>
          <a:prstGeom prst="rect">
            <a:avLst/>
          </a:prstGeom>
          <a:noFill/>
        </p:spPr>
        <p:txBody>
          <a:bodyPr wrap="square" rtlCol="0">
            <a:spAutoFit/>
          </a:bodyPr>
          <a:lstStyle/>
          <a:p>
            <a:r>
              <a:rPr lang="en-US" sz="2800" dirty="0"/>
              <a:t>Mercy Housing</a:t>
            </a:r>
          </a:p>
        </p:txBody>
      </p:sp>
      <p:sp>
        <p:nvSpPr>
          <p:cNvPr id="8" name="TextBox 7">
            <a:extLst>
              <a:ext uri="{FF2B5EF4-FFF2-40B4-BE49-F238E27FC236}">
                <a16:creationId xmlns:a16="http://schemas.microsoft.com/office/drawing/2014/main" id="{F17FBCD1-2A31-473B-A0E7-CA2D558D37CB}"/>
              </a:ext>
            </a:extLst>
          </p:cNvPr>
          <p:cNvSpPr txBox="1"/>
          <p:nvPr/>
        </p:nvSpPr>
        <p:spPr>
          <a:xfrm>
            <a:off x="13609018" y="6268942"/>
            <a:ext cx="7924799" cy="523220"/>
          </a:xfrm>
          <a:prstGeom prst="rect">
            <a:avLst/>
          </a:prstGeom>
          <a:noFill/>
        </p:spPr>
        <p:txBody>
          <a:bodyPr wrap="square" rtlCol="0">
            <a:spAutoFit/>
          </a:bodyPr>
          <a:lstStyle/>
          <a:p>
            <a:r>
              <a:rPr lang="en-US" sz="2800" dirty="0"/>
              <a:t>Granite Bay/Loomis ADUs</a:t>
            </a:r>
          </a:p>
        </p:txBody>
      </p:sp>
      <p:pic>
        <p:nvPicPr>
          <p:cNvPr id="10" name="Picture 9">
            <a:extLst>
              <a:ext uri="{FF2B5EF4-FFF2-40B4-BE49-F238E27FC236}">
                <a16:creationId xmlns:a16="http://schemas.microsoft.com/office/drawing/2014/main" id="{0BC53888-777B-4F54-AEC0-D2F0BE7CD4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41072" y="11506200"/>
            <a:ext cx="4184388" cy="1624179"/>
          </a:xfrm>
          <a:prstGeom prst="rect">
            <a:avLst/>
          </a:prstGeom>
        </p:spPr>
      </p:pic>
      <p:sp>
        <p:nvSpPr>
          <p:cNvPr id="13" name="TextBox 12">
            <a:extLst>
              <a:ext uri="{FF2B5EF4-FFF2-40B4-BE49-F238E27FC236}">
                <a16:creationId xmlns:a16="http://schemas.microsoft.com/office/drawing/2014/main" id="{4A85D9F7-AF91-4F38-BFC8-8D9DD1B68C9D}"/>
              </a:ext>
            </a:extLst>
          </p:cNvPr>
          <p:cNvSpPr txBox="1"/>
          <p:nvPr/>
        </p:nvSpPr>
        <p:spPr>
          <a:xfrm>
            <a:off x="973248" y="12056679"/>
            <a:ext cx="9017272" cy="523220"/>
          </a:xfrm>
          <a:prstGeom prst="rect">
            <a:avLst/>
          </a:prstGeom>
          <a:noFill/>
        </p:spPr>
        <p:txBody>
          <a:bodyPr wrap="square" rtlCol="0">
            <a:spAutoFit/>
          </a:bodyPr>
          <a:lstStyle/>
          <a:p>
            <a:r>
              <a:rPr lang="en-US" sz="2800" dirty="0"/>
              <a:t>Sabre City Infill Housing Project</a:t>
            </a:r>
          </a:p>
        </p:txBody>
      </p:sp>
      <p:pic>
        <p:nvPicPr>
          <p:cNvPr id="11" name="Picture 10">
            <a:extLst>
              <a:ext uri="{FF2B5EF4-FFF2-40B4-BE49-F238E27FC236}">
                <a16:creationId xmlns:a16="http://schemas.microsoft.com/office/drawing/2014/main" id="{B1F12B30-5399-4E6F-98EA-5BD7D5DCFC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9018" y="6942147"/>
            <a:ext cx="10116442" cy="4711117"/>
          </a:xfrm>
          <a:prstGeom prst="rect">
            <a:avLst/>
          </a:prstGeom>
        </p:spPr>
      </p:pic>
      <p:sp>
        <p:nvSpPr>
          <p:cNvPr id="2" name="TextBox 1">
            <a:extLst>
              <a:ext uri="{FF2B5EF4-FFF2-40B4-BE49-F238E27FC236}">
                <a16:creationId xmlns:a16="http://schemas.microsoft.com/office/drawing/2014/main" id="{72373F2F-51D4-4249-915A-CE9A483BB28C}"/>
              </a:ext>
            </a:extLst>
          </p:cNvPr>
          <p:cNvSpPr txBox="1"/>
          <p:nvPr/>
        </p:nvSpPr>
        <p:spPr>
          <a:xfrm>
            <a:off x="11812587" y="11868601"/>
            <a:ext cx="9017272" cy="523220"/>
          </a:xfrm>
          <a:prstGeom prst="rect">
            <a:avLst/>
          </a:prstGeom>
          <a:noFill/>
        </p:spPr>
        <p:txBody>
          <a:bodyPr wrap="square" rtlCol="0">
            <a:spAutoFit/>
          </a:bodyPr>
          <a:lstStyle/>
          <a:p>
            <a:r>
              <a:rPr lang="en-US" sz="2800" dirty="0"/>
              <a:t>                   Seven Pines Motel – Project Homekey</a:t>
            </a:r>
          </a:p>
        </p:txBody>
      </p:sp>
      <p:sp>
        <p:nvSpPr>
          <p:cNvPr id="4" name="TextBox 3">
            <a:extLst>
              <a:ext uri="{FF2B5EF4-FFF2-40B4-BE49-F238E27FC236}">
                <a16:creationId xmlns:a16="http://schemas.microsoft.com/office/drawing/2014/main" id="{FD5C40A3-76A9-40C2-8FF1-9CCFC0006E75}"/>
              </a:ext>
            </a:extLst>
          </p:cNvPr>
          <p:cNvSpPr txBox="1"/>
          <p:nvPr/>
        </p:nvSpPr>
        <p:spPr>
          <a:xfrm rot="-5400000">
            <a:off x="6301284" y="4519215"/>
            <a:ext cx="11061806" cy="2785378"/>
          </a:xfrm>
          <a:prstGeom prst="rect">
            <a:avLst/>
          </a:prstGeom>
          <a:noFill/>
        </p:spPr>
        <p:txBody>
          <a:bodyPr wrap="square" rtlCol="0">
            <a:spAutoFit/>
          </a:bodyPr>
          <a:lstStyle/>
          <a:p>
            <a:pPr algn="ctr"/>
            <a:r>
              <a:rPr lang="en-US" sz="17500" b="1" dirty="0"/>
              <a:t>HOUSING</a:t>
            </a:r>
          </a:p>
        </p:txBody>
      </p:sp>
      <p:pic>
        <p:nvPicPr>
          <p:cNvPr id="14" name="Picture 13">
            <a:extLst>
              <a:ext uri="{FF2B5EF4-FFF2-40B4-BE49-F238E27FC236}">
                <a16:creationId xmlns:a16="http://schemas.microsoft.com/office/drawing/2014/main" id="{5BDB3645-A1CC-4640-AFDD-D4C81838D6A7}"/>
              </a:ext>
            </a:extLst>
          </p:cNvPr>
          <p:cNvPicPr>
            <a:picLocks noChangeAspect="1"/>
          </p:cNvPicPr>
          <p:nvPr/>
        </p:nvPicPr>
        <p:blipFill>
          <a:blip r:embed="rId6"/>
          <a:stretch>
            <a:fillRect/>
          </a:stretch>
        </p:blipFill>
        <p:spPr>
          <a:xfrm>
            <a:off x="566925" y="357289"/>
            <a:ext cx="9829919" cy="5717929"/>
          </a:xfrm>
          <a:prstGeom prst="rect">
            <a:avLst/>
          </a:prstGeom>
        </p:spPr>
      </p:pic>
      <p:pic>
        <p:nvPicPr>
          <p:cNvPr id="15" name="Picture 14">
            <a:extLst>
              <a:ext uri="{FF2B5EF4-FFF2-40B4-BE49-F238E27FC236}">
                <a16:creationId xmlns:a16="http://schemas.microsoft.com/office/drawing/2014/main" id="{08E2037B-3830-4EB4-A0B9-2F31C20361E5}"/>
              </a:ext>
            </a:extLst>
          </p:cNvPr>
          <p:cNvPicPr>
            <a:picLocks noChangeAspect="1"/>
          </p:cNvPicPr>
          <p:nvPr/>
        </p:nvPicPr>
        <p:blipFill>
          <a:blip r:embed="rId7"/>
          <a:stretch>
            <a:fillRect/>
          </a:stretch>
        </p:blipFill>
        <p:spPr>
          <a:xfrm>
            <a:off x="566925" y="6858000"/>
            <a:ext cx="9829919" cy="5010602"/>
          </a:xfrm>
          <a:prstGeom prst="rect">
            <a:avLst/>
          </a:prstGeom>
        </p:spPr>
      </p:pic>
    </p:spTree>
    <p:extLst>
      <p:ext uri="{BB962C8B-B14F-4D97-AF65-F5344CB8AC3E}">
        <p14:creationId xmlns:p14="http://schemas.microsoft.com/office/powerpoint/2010/main" val="27482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C35C-2B5A-4273-A604-AEE52CF5EFFD}"/>
              </a:ext>
            </a:extLst>
          </p:cNvPr>
          <p:cNvSpPr>
            <a:spLocks noGrp="1"/>
          </p:cNvSpPr>
          <p:nvPr>
            <p:ph type="title"/>
          </p:nvPr>
        </p:nvSpPr>
        <p:spPr>
          <a:xfrm>
            <a:off x="11586234" y="779395"/>
            <a:ext cx="11539414" cy="2590800"/>
          </a:xfrm>
        </p:spPr>
        <p:txBody>
          <a:bodyPr>
            <a:normAutofit/>
          </a:bodyPr>
          <a:lstStyle/>
          <a:p>
            <a:pPr algn="ctr"/>
            <a:r>
              <a:rPr lang="en-US" sz="9600" b="1" dirty="0">
                <a:latin typeface="Bahnschrift SemiCondensed" panose="020B0502040204020203" pitchFamily="34" charset="0"/>
              </a:rPr>
              <a:t>Innovations</a:t>
            </a:r>
          </a:p>
        </p:txBody>
      </p:sp>
      <p:pic>
        <p:nvPicPr>
          <p:cNvPr id="1026" name="Picture 2" descr="eServices Logo">
            <a:extLst>
              <a:ext uri="{FF2B5EF4-FFF2-40B4-BE49-F238E27FC236}">
                <a16:creationId xmlns:a16="http://schemas.microsoft.com/office/drawing/2014/main" id="{6B17A859-EC4B-432B-A75D-2C574C3C1E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740406" y="1420227"/>
            <a:ext cx="9145191" cy="2419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6303F04-8CD3-4D56-8709-772B663271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9661" y="11251676"/>
            <a:ext cx="5377385" cy="2088194"/>
          </a:xfrm>
          <a:prstGeom prst="rect">
            <a:avLst/>
          </a:prstGeom>
        </p:spPr>
      </p:pic>
      <p:pic>
        <p:nvPicPr>
          <p:cNvPr id="1031" name="Picture 7" descr="217551-CA-Placer-County-Graphic-Button-Template_CDRAe-counterv2_blue">
            <a:extLst>
              <a:ext uri="{FF2B5EF4-FFF2-40B4-BE49-F238E27FC236}">
                <a16:creationId xmlns:a16="http://schemas.microsoft.com/office/drawing/2014/main" id="{4FB569C0-EB9B-438B-8B09-809A209C786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01101" y="2818733"/>
            <a:ext cx="1783286" cy="171993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217551-CA-Placer-County-Graphic-Button-Template_CDRAe-counter_blue">
            <a:extLst>
              <a:ext uri="{FF2B5EF4-FFF2-40B4-BE49-F238E27FC236}">
                <a16:creationId xmlns:a16="http://schemas.microsoft.com/office/drawing/2014/main" id="{79A4A341-15E1-4CC4-8D85-389522F07AD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01235" y="2766827"/>
            <a:ext cx="1719933" cy="171993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ideo inspections button">
            <a:extLst>
              <a:ext uri="{FF2B5EF4-FFF2-40B4-BE49-F238E27FC236}">
                <a16:creationId xmlns:a16="http://schemas.microsoft.com/office/drawing/2014/main" id="{4D1EE16C-9169-4A25-82F7-A7E5A14F8DF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94342" y="7034495"/>
            <a:ext cx="1726106" cy="155283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GIS Icon">
            <a:extLst>
              <a:ext uri="{FF2B5EF4-FFF2-40B4-BE49-F238E27FC236}">
                <a16:creationId xmlns:a16="http://schemas.microsoft.com/office/drawing/2014/main" id="{529747E3-F4F4-4185-A56F-1A18669DAE7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146530" y="2882188"/>
            <a:ext cx="1703224" cy="170322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heck-in icon">
            <a:extLst>
              <a:ext uri="{FF2B5EF4-FFF2-40B4-BE49-F238E27FC236}">
                <a16:creationId xmlns:a16="http://schemas.microsoft.com/office/drawing/2014/main" id="{B4B66460-8994-4587-BB0C-EC9EFFAB28F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7278453" y="7034495"/>
            <a:ext cx="1641267" cy="164126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5D2CCEE3-45AC-485F-9680-F3C8A9ADCDE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351546" y="7030965"/>
            <a:ext cx="1726106" cy="172610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istorical permit icon">
            <a:extLst>
              <a:ext uri="{FF2B5EF4-FFF2-40B4-BE49-F238E27FC236}">
                <a16:creationId xmlns:a16="http://schemas.microsoft.com/office/drawing/2014/main" id="{9C77A4F9-91C8-42EC-84C0-9F73E7F2CD2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278453" y="10334758"/>
            <a:ext cx="1542715" cy="16404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026BE7-7A9F-4A64-AA21-0E83C8E38CBC}"/>
              </a:ext>
            </a:extLst>
          </p:cNvPr>
          <p:cNvSpPr txBox="1"/>
          <p:nvPr/>
        </p:nvSpPr>
        <p:spPr>
          <a:xfrm>
            <a:off x="1740406" y="6537346"/>
            <a:ext cx="9128877" cy="3785652"/>
          </a:xfrm>
          <a:prstGeom prst="rect">
            <a:avLst/>
          </a:prstGeom>
          <a:noFill/>
        </p:spPr>
        <p:txBody>
          <a:bodyPr wrap="square" rtlCol="0">
            <a:spAutoFit/>
          </a:bodyPr>
          <a:lstStyle/>
          <a:p>
            <a:pPr marL="571500" indent="-571500" algn="ctr">
              <a:buFont typeface="Wingdings" panose="05000000000000000000" pitchFamily="2" charset="2"/>
              <a:buChar char="ü"/>
            </a:pPr>
            <a:r>
              <a:rPr lang="en-US" sz="8000" b="1" dirty="0"/>
              <a:t>Anywhere</a:t>
            </a:r>
          </a:p>
          <a:p>
            <a:pPr marL="571500" indent="-571500" algn="ctr">
              <a:buFont typeface="Wingdings" panose="05000000000000000000" pitchFamily="2" charset="2"/>
              <a:buChar char="ü"/>
            </a:pPr>
            <a:r>
              <a:rPr lang="en-US" sz="8000" b="1" dirty="0"/>
              <a:t>Anytime</a:t>
            </a:r>
          </a:p>
          <a:p>
            <a:pPr marL="571500" indent="-571500" algn="ctr">
              <a:buFont typeface="Wingdings" panose="05000000000000000000" pitchFamily="2" charset="2"/>
              <a:buChar char="ü"/>
            </a:pPr>
            <a:r>
              <a:rPr lang="en-US" sz="8000" b="1" dirty="0"/>
              <a:t>Online</a:t>
            </a:r>
          </a:p>
        </p:txBody>
      </p:sp>
      <p:sp>
        <p:nvSpPr>
          <p:cNvPr id="12" name="TextBox 11">
            <a:extLst>
              <a:ext uri="{FF2B5EF4-FFF2-40B4-BE49-F238E27FC236}">
                <a16:creationId xmlns:a16="http://schemas.microsoft.com/office/drawing/2014/main" id="{1F7B1066-4BE7-472A-ADD5-44EBCA558633}"/>
              </a:ext>
            </a:extLst>
          </p:cNvPr>
          <p:cNvSpPr txBox="1"/>
          <p:nvPr/>
        </p:nvSpPr>
        <p:spPr>
          <a:xfrm>
            <a:off x="15901069" y="12295773"/>
            <a:ext cx="4611935" cy="461665"/>
          </a:xfrm>
          <a:prstGeom prst="rect">
            <a:avLst/>
          </a:prstGeom>
          <a:noFill/>
        </p:spPr>
        <p:txBody>
          <a:bodyPr wrap="square" rtlCol="0">
            <a:spAutoFit/>
          </a:bodyPr>
          <a:lstStyle/>
          <a:p>
            <a:pPr algn="ctr"/>
            <a:r>
              <a:rPr lang="en-US" sz="2400" b="1" dirty="0"/>
              <a:t>Historical Permits</a:t>
            </a:r>
          </a:p>
        </p:txBody>
      </p:sp>
      <p:sp>
        <p:nvSpPr>
          <p:cNvPr id="14" name="TextBox 13">
            <a:extLst>
              <a:ext uri="{FF2B5EF4-FFF2-40B4-BE49-F238E27FC236}">
                <a16:creationId xmlns:a16="http://schemas.microsoft.com/office/drawing/2014/main" id="{0D017BEA-E762-4B78-A3FD-DE34A7850414}"/>
              </a:ext>
            </a:extLst>
          </p:cNvPr>
          <p:cNvSpPr txBox="1"/>
          <p:nvPr/>
        </p:nvSpPr>
        <p:spPr>
          <a:xfrm>
            <a:off x="11735443" y="4697491"/>
            <a:ext cx="4343400" cy="461665"/>
          </a:xfrm>
          <a:prstGeom prst="rect">
            <a:avLst/>
          </a:prstGeom>
          <a:noFill/>
        </p:spPr>
        <p:txBody>
          <a:bodyPr wrap="square" rtlCol="0">
            <a:spAutoFit/>
          </a:bodyPr>
          <a:lstStyle/>
          <a:p>
            <a:pPr algn="ctr"/>
            <a:r>
              <a:rPr lang="en-US" sz="2400" b="1" dirty="0"/>
              <a:t>E-permits</a:t>
            </a:r>
          </a:p>
        </p:txBody>
      </p:sp>
      <p:sp>
        <p:nvSpPr>
          <p:cNvPr id="15" name="TextBox 14">
            <a:extLst>
              <a:ext uri="{FF2B5EF4-FFF2-40B4-BE49-F238E27FC236}">
                <a16:creationId xmlns:a16="http://schemas.microsoft.com/office/drawing/2014/main" id="{2A8191CE-E766-4289-B035-CD77875B75A2}"/>
              </a:ext>
            </a:extLst>
          </p:cNvPr>
          <p:cNvSpPr txBox="1"/>
          <p:nvPr/>
        </p:nvSpPr>
        <p:spPr>
          <a:xfrm>
            <a:off x="11459956" y="8947425"/>
            <a:ext cx="4696031" cy="461665"/>
          </a:xfrm>
          <a:prstGeom prst="rect">
            <a:avLst/>
          </a:prstGeom>
          <a:noFill/>
        </p:spPr>
        <p:txBody>
          <a:bodyPr wrap="square" rtlCol="0">
            <a:spAutoFit/>
          </a:bodyPr>
          <a:lstStyle/>
          <a:p>
            <a:pPr algn="ctr"/>
            <a:r>
              <a:rPr lang="en-US" sz="2400" b="1" dirty="0"/>
              <a:t>Video Inspections</a:t>
            </a:r>
          </a:p>
        </p:txBody>
      </p:sp>
      <p:sp>
        <p:nvSpPr>
          <p:cNvPr id="16" name="TextBox 15">
            <a:extLst>
              <a:ext uri="{FF2B5EF4-FFF2-40B4-BE49-F238E27FC236}">
                <a16:creationId xmlns:a16="http://schemas.microsoft.com/office/drawing/2014/main" id="{43873782-989F-4331-BA47-776E6EB768ED}"/>
              </a:ext>
            </a:extLst>
          </p:cNvPr>
          <p:cNvSpPr txBox="1"/>
          <p:nvPr/>
        </p:nvSpPr>
        <p:spPr>
          <a:xfrm>
            <a:off x="16384587" y="4648200"/>
            <a:ext cx="3429000" cy="830997"/>
          </a:xfrm>
          <a:prstGeom prst="rect">
            <a:avLst/>
          </a:prstGeom>
          <a:noFill/>
        </p:spPr>
        <p:txBody>
          <a:bodyPr wrap="square" rtlCol="0">
            <a:spAutoFit/>
          </a:bodyPr>
          <a:lstStyle/>
          <a:p>
            <a:pPr algn="ctr"/>
            <a:r>
              <a:rPr lang="en-US" sz="2400" b="1" dirty="0"/>
              <a:t>Permit &amp; Zoning Guide</a:t>
            </a:r>
          </a:p>
        </p:txBody>
      </p:sp>
      <p:sp>
        <p:nvSpPr>
          <p:cNvPr id="20" name="TextBox 19">
            <a:extLst>
              <a:ext uri="{FF2B5EF4-FFF2-40B4-BE49-F238E27FC236}">
                <a16:creationId xmlns:a16="http://schemas.microsoft.com/office/drawing/2014/main" id="{6683155C-34AC-47B7-959C-3D2DF5970171}"/>
              </a:ext>
            </a:extLst>
          </p:cNvPr>
          <p:cNvSpPr txBox="1"/>
          <p:nvPr/>
        </p:nvSpPr>
        <p:spPr>
          <a:xfrm>
            <a:off x="20425075" y="4722600"/>
            <a:ext cx="3428999" cy="461665"/>
          </a:xfrm>
          <a:prstGeom prst="rect">
            <a:avLst/>
          </a:prstGeom>
          <a:noFill/>
        </p:spPr>
        <p:txBody>
          <a:bodyPr wrap="square" rtlCol="0">
            <a:spAutoFit/>
          </a:bodyPr>
          <a:lstStyle/>
          <a:p>
            <a:pPr algn="ctr"/>
            <a:r>
              <a:rPr lang="en-US" sz="2400" b="1" dirty="0"/>
              <a:t>GIS &amp; Zoning Maps</a:t>
            </a:r>
          </a:p>
        </p:txBody>
      </p:sp>
      <p:sp>
        <p:nvSpPr>
          <p:cNvPr id="21" name="TextBox 20">
            <a:extLst>
              <a:ext uri="{FF2B5EF4-FFF2-40B4-BE49-F238E27FC236}">
                <a16:creationId xmlns:a16="http://schemas.microsoft.com/office/drawing/2014/main" id="{A2444D83-3792-4678-BB00-BBD1005120F5}"/>
              </a:ext>
            </a:extLst>
          </p:cNvPr>
          <p:cNvSpPr txBox="1"/>
          <p:nvPr/>
        </p:nvSpPr>
        <p:spPr>
          <a:xfrm>
            <a:off x="16013450" y="8947425"/>
            <a:ext cx="4072719" cy="461665"/>
          </a:xfrm>
          <a:prstGeom prst="rect">
            <a:avLst/>
          </a:prstGeom>
          <a:noFill/>
        </p:spPr>
        <p:txBody>
          <a:bodyPr wrap="square" rtlCol="0">
            <a:spAutoFit/>
          </a:bodyPr>
          <a:lstStyle/>
          <a:p>
            <a:pPr algn="ctr"/>
            <a:r>
              <a:rPr lang="en-US" sz="2400" b="1" dirty="0"/>
              <a:t>Online Appointments</a:t>
            </a:r>
          </a:p>
        </p:txBody>
      </p:sp>
      <p:sp>
        <p:nvSpPr>
          <p:cNvPr id="23" name="TextBox 22">
            <a:extLst>
              <a:ext uri="{FF2B5EF4-FFF2-40B4-BE49-F238E27FC236}">
                <a16:creationId xmlns:a16="http://schemas.microsoft.com/office/drawing/2014/main" id="{3F7E78D0-E573-4D14-A5CD-F50E35C71357}"/>
              </a:ext>
            </a:extLst>
          </p:cNvPr>
          <p:cNvSpPr txBox="1"/>
          <p:nvPr/>
        </p:nvSpPr>
        <p:spPr>
          <a:xfrm>
            <a:off x="20555928" y="8993400"/>
            <a:ext cx="3317341" cy="461665"/>
          </a:xfrm>
          <a:prstGeom prst="rect">
            <a:avLst/>
          </a:prstGeom>
          <a:noFill/>
        </p:spPr>
        <p:txBody>
          <a:bodyPr wrap="square" rtlCol="0">
            <a:spAutoFit/>
          </a:bodyPr>
          <a:lstStyle/>
          <a:p>
            <a:pPr algn="ctr"/>
            <a:r>
              <a:rPr lang="en-US" sz="2400" b="1" dirty="0"/>
              <a:t>Ask Placer</a:t>
            </a:r>
          </a:p>
        </p:txBody>
      </p:sp>
    </p:spTree>
    <p:extLst>
      <p:ext uri="{BB962C8B-B14F-4D97-AF65-F5344CB8AC3E}">
        <p14:creationId xmlns:p14="http://schemas.microsoft.com/office/powerpoint/2010/main" val="357583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4575"/>
          <a:stretch/>
        </p:blipFill>
        <p:spPr>
          <a:xfrm>
            <a:off x="6021387" y="-381000"/>
            <a:ext cx="18638496" cy="14478000"/>
          </a:xfrm>
          <a:prstGeom prst="rect">
            <a:avLst/>
          </a:prstGeom>
        </p:spPr>
      </p:pic>
      <p:pic>
        <p:nvPicPr>
          <p:cNvPr id="6" name="Picture 5">
            <a:extLst>
              <a:ext uri="{FF2B5EF4-FFF2-40B4-BE49-F238E27FC236}">
                <a16:creationId xmlns:a16="http://schemas.microsoft.com/office/drawing/2014/main" id="{8B4E4FB9-927E-4978-9186-0D951023C73A}"/>
              </a:ext>
            </a:extLst>
          </p:cNvPr>
          <p:cNvPicPr>
            <a:picLocks noChangeAspect="1"/>
          </p:cNvPicPr>
          <p:nvPr/>
        </p:nvPicPr>
        <p:blipFill>
          <a:blip r:embed="rId4"/>
          <a:stretch>
            <a:fillRect/>
          </a:stretch>
        </p:blipFill>
        <p:spPr>
          <a:xfrm>
            <a:off x="7697786" y="2680736"/>
            <a:ext cx="16689389" cy="10616062"/>
          </a:xfrm>
          <a:prstGeom prst="rect">
            <a:avLst/>
          </a:prstGeom>
        </p:spPr>
      </p:pic>
      <p:sp>
        <p:nvSpPr>
          <p:cNvPr id="4" name="TextBox 3">
            <a:extLst>
              <a:ext uri="{FF2B5EF4-FFF2-40B4-BE49-F238E27FC236}">
                <a16:creationId xmlns:a16="http://schemas.microsoft.com/office/drawing/2014/main" id="{4C8D6F17-D5DF-4288-8E94-DEB0FEB46E54}"/>
              </a:ext>
            </a:extLst>
          </p:cNvPr>
          <p:cNvSpPr txBox="1"/>
          <p:nvPr/>
        </p:nvSpPr>
        <p:spPr>
          <a:xfrm>
            <a:off x="115408" y="4038600"/>
            <a:ext cx="6134580" cy="9910405"/>
          </a:xfrm>
          <a:prstGeom prst="rect">
            <a:avLst/>
          </a:prstGeom>
          <a:noFill/>
        </p:spPr>
        <p:txBody>
          <a:bodyPr wrap="square" rtlCol="0">
            <a:spAutoFit/>
          </a:bodyPr>
          <a:lstStyle/>
          <a:p>
            <a:pPr marR="0" algn="ctr">
              <a:spcBef>
                <a:spcPts val="0"/>
              </a:spcBef>
              <a:spcAft>
                <a:spcPts val="0"/>
              </a:spcAft>
            </a:pPr>
            <a:r>
              <a:rPr lang="en-US" sz="6600" b="1" dirty="0">
                <a:latin typeface="Calibri" panose="020F0502020204030204" pitchFamily="34" charset="0"/>
                <a:ea typeface="Calibri" panose="020F0502020204030204" pitchFamily="34" charset="0"/>
              </a:rPr>
              <a:t>American Rescue Plan Funds</a:t>
            </a:r>
            <a:endParaRPr lang="en-US" sz="6600" b="1" dirty="0">
              <a:effectLst/>
              <a:latin typeface="Calibri" panose="020F0502020204030204" pitchFamily="34" charset="0"/>
              <a:ea typeface="Calibri" panose="020F0502020204030204" pitchFamily="34" charset="0"/>
            </a:endParaRPr>
          </a:p>
          <a:p>
            <a:pPr marR="0">
              <a:spcBef>
                <a:spcPts val="0"/>
              </a:spcBef>
              <a:spcAft>
                <a:spcPts val="0"/>
              </a:spcAft>
            </a:pPr>
            <a:endParaRPr lang="en-US" sz="6600" b="1" dirty="0">
              <a:effectLst/>
              <a:latin typeface="Calibri" panose="020F0502020204030204" pitchFamily="34" charset="0"/>
              <a:ea typeface="Calibri" panose="020F0502020204030204" pitchFamily="34" charset="0"/>
            </a:endParaRPr>
          </a:p>
          <a:p>
            <a:pPr marR="0">
              <a:spcBef>
                <a:spcPts val="0"/>
              </a:spcBef>
              <a:spcAft>
                <a:spcPts val="0"/>
              </a:spcAft>
            </a:pPr>
            <a:endParaRPr lang="en-US" sz="6600" b="1" dirty="0">
              <a:latin typeface="Calibri" panose="020F0502020204030204" pitchFamily="34" charset="0"/>
              <a:ea typeface="Calibri" panose="020F0502020204030204" pitchFamily="34" charset="0"/>
            </a:endParaRPr>
          </a:p>
          <a:p>
            <a:pPr marR="0">
              <a:spcBef>
                <a:spcPts val="0"/>
              </a:spcBef>
              <a:spcAft>
                <a:spcPts val="0"/>
              </a:spcAft>
            </a:pPr>
            <a:endParaRPr lang="en-US" sz="6600" b="1" dirty="0">
              <a:effectLst/>
              <a:latin typeface="Calibri" panose="020F0502020204030204" pitchFamily="34" charset="0"/>
              <a:ea typeface="Calibri" panose="020F0502020204030204" pitchFamily="34" charset="0"/>
            </a:endParaRPr>
          </a:p>
          <a:p>
            <a:pPr marR="0" algn="ctr">
              <a:spcBef>
                <a:spcPts val="0"/>
              </a:spcBef>
              <a:spcAft>
                <a:spcPts val="0"/>
              </a:spcAft>
            </a:pPr>
            <a:r>
              <a:rPr lang="en-US" sz="6600" b="1" dirty="0">
                <a:solidFill>
                  <a:srgbClr val="FFFF00"/>
                </a:solidFill>
                <a:effectLst/>
                <a:latin typeface="Calibri" panose="020F0502020204030204" pitchFamily="34" charset="0"/>
                <a:ea typeface="Calibri" panose="020F0502020204030204" pitchFamily="34" charset="0"/>
              </a:rPr>
              <a:t>$77,400,000</a:t>
            </a:r>
          </a:p>
          <a:p>
            <a:pPr marR="0">
              <a:spcBef>
                <a:spcPts val="0"/>
              </a:spcBef>
              <a:spcAft>
                <a:spcPts val="0"/>
              </a:spcAft>
            </a:pPr>
            <a:endParaRPr lang="en-US" sz="4400" b="1" dirty="0">
              <a:solidFill>
                <a:srgbClr val="0070C0"/>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4400" b="1" dirty="0">
              <a:solidFill>
                <a:srgbClr val="0070C0"/>
              </a:solidFill>
              <a:latin typeface="Calibri" panose="020F0502020204030204" pitchFamily="34" charset="0"/>
              <a:ea typeface="Calibri" panose="020F0502020204030204" pitchFamily="34" charset="0"/>
            </a:endParaRPr>
          </a:p>
          <a:p>
            <a:pPr marL="0" marR="0">
              <a:spcBef>
                <a:spcPts val="0"/>
              </a:spcBef>
              <a:spcAft>
                <a:spcPts val="0"/>
              </a:spcAft>
            </a:pPr>
            <a:endParaRPr lang="en-US" sz="44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4400" dirty="0">
              <a:effectLst/>
              <a:latin typeface="Calibri" panose="020F0502020204030204" pitchFamily="34" charset="0"/>
              <a:ea typeface="Calibri" panose="020F0502020204030204" pitchFamily="34" charset="0"/>
            </a:endParaRPr>
          </a:p>
        </p:txBody>
      </p:sp>
      <p:pic>
        <p:nvPicPr>
          <p:cNvPr id="12" name="Picture 11">
            <a:extLst>
              <a:ext uri="{FF2B5EF4-FFF2-40B4-BE49-F238E27FC236}">
                <a16:creationId xmlns:a16="http://schemas.microsoft.com/office/drawing/2014/main" id="{7FB1C1F6-993D-4B0F-8017-758F4276A1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89787" y="11963400"/>
            <a:ext cx="4038600" cy="1333398"/>
          </a:xfrm>
          <a:prstGeom prst="rect">
            <a:avLst/>
          </a:prstGeom>
        </p:spPr>
      </p:pic>
      <p:sp>
        <p:nvSpPr>
          <p:cNvPr id="9" name="Rectangle 8">
            <a:extLst>
              <a:ext uri="{FF2B5EF4-FFF2-40B4-BE49-F238E27FC236}">
                <a16:creationId xmlns:a16="http://schemas.microsoft.com/office/drawing/2014/main" id="{F4118800-91AC-43E0-9855-A415C27F1FB7}"/>
              </a:ext>
            </a:extLst>
          </p:cNvPr>
          <p:cNvSpPr/>
          <p:nvPr/>
        </p:nvSpPr>
        <p:spPr>
          <a:xfrm>
            <a:off x="1587" y="0"/>
            <a:ext cx="24384000" cy="2491528"/>
          </a:xfrm>
          <a:prstGeom prst="rect">
            <a:avLst/>
          </a:prstGeom>
          <a:solidFill>
            <a:srgbClr val="0032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p>
        </p:txBody>
      </p:sp>
      <p:sp>
        <p:nvSpPr>
          <p:cNvPr id="10" name="Title 1">
            <a:extLst>
              <a:ext uri="{FF2B5EF4-FFF2-40B4-BE49-F238E27FC236}">
                <a16:creationId xmlns:a16="http://schemas.microsoft.com/office/drawing/2014/main" id="{6B082750-CA7D-42F9-81CE-F94401DB3870}"/>
              </a:ext>
            </a:extLst>
          </p:cNvPr>
          <p:cNvSpPr txBox="1">
            <a:spLocks/>
          </p:cNvSpPr>
          <p:nvPr/>
        </p:nvSpPr>
        <p:spPr>
          <a:xfrm>
            <a:off x="1677987" y="-20725"/>
            <a:ext cx="21031200" cy="2651126"/>
          </a:xfrm>
          <a:prstGeom prst="rect">
            <a:avLst/>
          </a:prstGeom>
        </p:spPr>
        <p:txBody>
          <a:bodyPr vert="horz" lIns="91440" tIns="45720" rIns="91440" bIns="45720" rtlCol="0" anchor="ctr">
            <a:normAutofit/>
          </a:bodyPr>
          <a:lstStyle>
            <a:lvl1pPr algn="l" defTabSz="1828800" rtl="0" eaLnBrk="1" latinLnBrk="0" hangingPunct="1">
              <a:lnSpc>
                <a:spcPct val="85000"/>
              </a:lnSpc>
              <a:spcBef>
                <a:spcPct val="0"/>
              </a:spcBef>
              <a:buNone/>
              <a:defRPr sz="10800" kern="1200" spc="-240" baseline="0">
                <a:solidFill>
                  <a:schemeClr val="accent1"/>
                </a:solidFill>
                <a:latin typeface="+mj-lt"/>
                <a:ea typeface="+mj-ea"/>
                <a:cs typeface="+mj-cs"/>
              </a:defRPr>
            </a:lvl1pPr>
          </a:lstStyle>
          <a:p>
            <a:r>
              <a:rPr lang="en-US" sz="8000" b="1" dirty="0">
                <a:solidFill>
                  <a:schemeClr val="tx1"/>
                </a:solidFill>
                <a:latin typeface="Futura Std Medium" panose="020B0502020204020303" pitchFamily="34" charset="0"/>
              </a:rPr>
              <a:t>American Rescue Plan Act </a:t>
            </a:r>
          </a:p>
          <a:p>
            <a:r>
              <a:rPr lang="en-US" sz="8000" b="1" dirty="0">
                <a:solidFill>
                  <a:schemeClr val="tx1"/>
                </a:solidFill>
                <a:latin typeface="Futura Std Medium" panose="020B0502020204020303" pitchFamily="34" charset="0"/>
              </a:rPr>
              <a:t>Countywide Funding Strategy</a:t>
            </a:r>
          </a:p>
        </p:txBody>
      </p:sp>
    </p:spTree>
    <p:extLst>
      <p:ext uri="{BB962C8B-B14F-4D97-AF65-F5344CB8AC3E}">
        <p14:creationId xmlns:p14="http://schemas.microsoft.com/office/powerpoint/2010/main" val="824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4575"/>
          <a:stretch/>
        </p:blipFill>
        <p:spPr>
          <a:xfrm>
            <a:off x="5399880" y="-381000"/>
            <a:ext cx="16394907" cy="14478000"/>
          </a:xfrm>
          <a:prstGeom prst="rect">
            <a:avLst/>
          </a:prstGeom>
        </p:spPr>
      </p:pic>
      <p:sp>
        <p:nvSpPr>
          <p:cNvPr id="8" name="TextBox 7"/>
          <p:cNvSpPr txBox="1"/>
          <p:nvPr/>
        </p:nvSpPr>
        <p:spPr>
          <a:xfrm>
            <a:off x="7513499" y="2286000"/>
            <a:ext cx="16789673" cy="1994905"/>
          </a:xfrm>
          <a:prstGeom prst="rect">
            <a:avLst/>
          </a:prstGeom>
          <a:noFill/>
        </p:spPr>
        <p:txBody>
          <a:bodyPr wrap="square" rtlCol="0">
            <a:spAutoFit/>
          </a:bodyPr>
          <a:lstStyle/>
          <a:p>
            <a:pPr marL="514350" indent="-514350">
              <a:lnSpc>
                <a:spcPct val="150000"/>
              </a:lnSpc>
              <a:buFont typeface="Wingdings" panose="05000000000000000000" pitchFamily="2" charset="2"/>
              <a:buChar char="Ø"/>
            </a:pPr>
            <a:endParaRPr lang="en-US" sz="4400">
              <a:latin typeface="Century Gothic" panose="020B0502020202020204" pitchFamily="34" charset="0"/>
            </a:endParaRPr>
          </a:p>
          <a:p>
            <a:pPr>
              <a:lnSpc>
                <a:spcPct val="150000"/>
              </a:lnSpc>
            </a:pPr>
            <a:endParaRPr lang="en-US" sz="4400" dirty="0">
              <a:latin typeface="Century Gothic" panose="020B0502020202020204" pitchFamily="34" charset="0"/>
            </a:endParaRPr>
          </a:p>
        </p:txBody>
      </p:sp>
      <p:pic>
        <p:nvPicPr>
          <p:cNvPr id="12" name="Picture 11">
            <a:extLst>
              <a:ext uri="{FF2B5EF4-FFF2-40B4-BE49-F238E27FC236}">
                <a16:creationId xmlns:a16="http://schemas.microsoft.com/office/drawing/2014/main" id="{43E15372-C22D-4072-A136-1DE574D0EDA3}"/>
              </a:ext>
            </a:extLst>
          </p:cNvPr>
          <p:cNvPicPr>
            <a:picLocks noChangeAspect="1"/>
          </p:cNvPicPr>
          <p:nvPr/>
        </p:nvPicPr>
        <p:blipFill>
          <a:blip r:embed="rId4"/>
          <a:stretch>
            <a:fillRect/>
          </a:stretch>
        </p:blipFill>
        <p:spPr>
          <a:xfrm>
            <a:off x="1982786" y="2381154"/>
            <a:ext cx="22552843" cy="11334846"/>
          </a:xfrm>
          <a:prstGeom prst="rect">
            <a:avLst/>
          </a:prstGeom>
        </p:spPr>
      </p:pic>
      <p:sp>
        <p:nvSpPr>
          <p:cNvPr id="13" name="TextBox 12">
            <a:extLst>
              <a:ext uri="{FF2B5EF4-FFF2-40B4-BE49-F238E27FC236}">
                <a16:creationId xmlns:a16="http://schemas.microsoft.com/office/drawing/2014/main" id="{D6BDA917-08E1-464B-AA65-08A1D6B75CB7}"/>
              </a:ext>
            </a:extLst>
          </p:cNvPr>
          <p:cNvSpPr txBox="1"/>
          <p:nvPr/>
        </p:nvSpPr>
        <p:spPr>
          <a:xfrm>
            <a:off x="2274931" y="1036695"/>
            <a:ext cx="5784984" cy="7571303"/>
          </a:xfrm>
          <a:prstGeom prst="rect">
            <a:avLst/>
          </a:prstGeom>
          <a:noFill/>
        </p:spPr>
        <p:txBody>
          <a:bodyPr wrap="square" rtlCol="0">
            <a:spAutoFit/>
          </a:bodyPr>
          <a:lstStyle/>
          <a:p>
            <a:endParaRPr lang="en-US" sz="6600" b="1" dirty="0">
              <a:solidFill>
                <a:srgbClr val="009BD2"/>
              </a:solidFill>
              <a:latin typeface="Century Gothic" panose="020B0502020202020204" pitchFamily="34" charset="0"/>
            </a:endParaRPr>
          </a:p>
          <a:p>
            <a:endParaRPr lang="en-US" sz="6600" b="1" dirty="0">
              <a:solidFill>
                <a:srgbClr val="009BD2"/>
              </a:solidFill>
              <a:latin typeface="Century Gothic" panose="020B0502020202020204" pitchFamily="34" charset="0"/>
            </a:endParaRPr>
          </a:p>
          <a:p>
            <a:endParaRPr lang="en-US" sz="6600" b="1" dirty="0">
              <a:solidFill>
                <a:srgbClr val="009BD2"/>
              </a:solidFill>
              <a:latin typeface="Century Gothic" panose="020B0502020202020204" pitchFamily="34" charset="0"/>
            </a:endParaRPr>
          </a:p>
          <a:p>
            <a:r>
              <a:rPr lang="en-US" sz="7200" b="1" dirty="0">
                <a:solidFill>
                  <a:schemeClr val="bg1"/>
                </a:solidFill>
                <a:latin typeface="Century Gothic" panose="020B0502020202020204" pitchFamily="34" charset="0"/>
              </a:rPr>
              <a:t>American </a:t>
            </a:r>
          </a:p>
          <a:p>
            <a:r>
              <a:rPr lang="en-US" sz="7200" b="1" dirty="0">
                <a:solidFill>
                  <a:schemeClr val="bg1"/>
                </a:solidFill>
                <a:latin typeface="Century Gothic" panose="020B0502020202020204" pitchFamily="34" charset="0"/>
              </a:rPr>
              <a:t>Rescue Plan</a:t>
            </a:r>
            <a:br>
              <a:rPr lang="en-US" sz="7200" b="1" dirty="0">
                <a:solidFill>
                  <a:schemeClr val="bg1"/>
                </a:solidFill>
                <a:latin typeface="Century Gothic" panose="020B0502020202020204" pitchFamily="34" charset="0"/>
              </a:rPr>
            </a:br>
            <a:r>
              <a:rPr lang="en-US" sz="7200" b="1" dirty="0">
                <a:solidFill>
                  <a:schemeClr val="bg1"/>
                </a:solidFill>
                <a:latin typeface="Century Gothic" panose="020B0502020202020204" pitchFamily="34" charset="0"/>
              </a:rPr>
              <a:t>Distribution </a:t>
            </a:r>
          </a:p>
          <a:p>
            <a:r>
              <a:rPr lang="en-US" sz="7200" b="1" dirty="0">
                <a:solidFill>
                  <a:schemeClr val="bg1"/>
                </a:solidFill>
                <a:latin typeface="Century Gothic" panose="020B0502020202020204" pitchFamily="34" charset="0"/>
              </a:rPr>
              <a:t>Uses</a:t>
            </a:r>
            <a:endParaRPr lang="en-US" sz="7200" dirty="0">
              <a:solidFill>
                <a:schemeClr val="bg1"/>
              </a:solidFill>
            </a:endParaRPr>
          </a:p>
        </p:txBody>
      </p:sp>
      <p:pic>
        <p:nvPicPr>
          <p:cNvPr id="18" name="Picture 17">
            <a:extLst>
              <a:ext uri="{FF2B5EF4-FFF2-40B4-BE49-F238E27FC236}">
                <a16:creationId xmlns:a16="http://schemas.microsoft.com/office/drawing/2014/main" id="{BBD8CC67-CDD2-4C7D-8E7D-FDAF54E998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4931" y="10630047"/>
            <a:ext cx="3651385" cy="1409598"/>
          </a:xfrm>
          <a:prstGeom prst="rect">
            <a:avLst/>
          </a:prstGeom>
        </p:spPr>
      </p:pic>
      <p:sp>
        <p:nvSpPr>
          <p:cNvPr id="2" name="TextBox 1">
            <a:extLst>
              <a:ext uri="{FF2B5EF4-FFF2-40B4-BE49-F238E27FC236}">
                <a16:creationId xmlns:a16="http://schemas.microsoft.com/office/drawing/2014/main" id="{4B6463CD-0BD7-4BDD-BC0E-E1B95849BB30}"/>
              </a:ext>
            </a:extLst>
          </p:cNvPr>
          <p:cNvSpPr txBox="1"/>
          <p:nvPr/>
        </p:nvSpPr>
        <p:spPr>
          <a:xfrm>
            <a:off x="10851248" y="1198818"/>
            <a:ext cx="9144000" cy="1092607"/>
          </a:xfrm>
          <a:prstGeom prst="rect">
            <a:avLst/>
          </a:prstGeom>
          <a:noFill/>
        </p:spPr>
        <p:txBody>
          <a:bodyPr wrap="square" rtlCol="0">
            <a:spAutoFit/>
          </a:bodyPr>
          <a:lstStyle/>
          <a:p>
            <a:pPr algn="ctr"/>
            <a:r>
              <a:rPr lang="en-US" sz="6500" b="1" dirty="0">
                <a:solidFill>
                  <a:srgbClr val="002060"/>
                </a:solidFill>
                <a:latin typeface="Calibri" panose="020F0502020204030204" pitchFamily="34" charset="0"/>
                <a:cs typeface="Calibri" panose="020F0502020204030204" pitchFamily="34" charset="0"/>
              </a:rPr>
              <a:t> </a:t>
            </a:r>
            <a:r>
              <a:rPr lang="en-US" sz="6500" b="1" i="1" dirty="0">
                <a:solidFill>
                  <a:srgbClr val="002060"/>
                </a:solidFill>
                <a:latin typeface="Calibri" panose="020F0502020204030204" pitchFamily="34" charset="0"/>
                <a:cs typeface="Calibri" panose="020F0502020204030204" pitchFamily="34" charset="0"/>
              </a:rPr>
              <a:t>Funding Categories</a:t>
            </a:r>
          </a:p>
        </p:txBody>
      </p:sp>
      <p:sp>
        <p:nvSpPr>
          <p:cNvPr id="9" name="Rectangle 8">
            <a:extLst>
              <a:ext uri="{FF2B5EF4-FFF2-40B4-BE49-F238E27FC236}">
                <a16:creationId xmlns:a16="http://schemas.microsoft.com/office/drawing/2014/main" id="{D95C4939-491A-44B6-981B-9E172E015706}"/>
              </a:ext>
            </a:extLst>
          </p:cNvPr>
          <p:cNvSpPr/>
          <p:nvPr/>
        </p:nvSpPr>
        <p:spPr>
          <a:xfrm>
            <a:off x="1589" y="-71060"/>
            <a:ext cx="24384000" cy="2491528"/>
          </a:xfrm>
          <a:prstGeom prst="rect">
            <a:avLst/>
          </a:prstGeom>
          <a:solidFill>
            <a:srgbClr val="0032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solidFill>
                <a:schemeClr val="tx1"/>
              </a:solidFill>
            </a:endParaRPr>
          </a:p>
        </p:txBody>
      </p:sp>
      <p:sp>
        <p:nvSpPr>
          <p:cNvPr id="10" name="Title 1">
            <a:extLst>
              <a:ext uri="{FF2B5EF4-FFF2-40B4-BE49-F238E27FC236}">
                <a16:creationId xmlns:a16="http://schemas.microsoft.com/office/drawing/2014/main" id="{634A30BE-B672-41AB-92E8-518AAA3C1E4A}"/>
              </a:ext>
            </a:extLst>
          </p:cNvPr>
          <p:cNvSpPr>
            <a:spLocks noGrp="1"/>
          </p:cNvSpPr>
          <p:nvPr>
            <p:ph type="title"/>
          </p:nvPr>
        </p:nvSpPr>
        <p:spPr>
          <a:xfrm>
            <a:off x="4393514" y="288208"/>
            <a:ext cx="17759846" cy="2651126"/>
          </a:xfrm>
        </p:spPr>
        <p:txBody>
          <a:bodyPr>
            <a:normAutofit/>
          </a:bodyPr>
          <a:lstStyle/>
          <a:p>
            <a:r>
              <a:rPr lang="en-US" b="1" dirty="0">
                <a:solidFill>
                  <a:schemeClr val="tx1"/>
                </a:solidFill>
                <a:latin typeface="Futura Std Medium" panose="020B0502020204020303" pitchFamily="34" charset="0"/>
              </a:rPr>
              <a:t>ARPA  -  Funding Categories</a:t>
            </a:r>
          </a:p>
        </p:txBody>
      </p:sp>
    </p:spTree>
    <p:extLst>
      <p:ext uri="{BB962C8B-B14F-4D97-AF65-F5344CB8AC3E}">
        <p14:creationId xmlns:p14="http://schemas.microsoft.com/office/powerpoint/2010/main" val="35490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739A813-BA40-4FF7-8892-3E892546E8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Tree>
    <p:extLst>
      <p:ext uri="{BB962C8B-B14F-4D97-AF65-F5344CB8AC3E}">
        <p14:creationId xmlns:p14="http://schemas.microsoft.com/office/powerpoint/2010/main" val="37252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7987" y="609600"/>
            <a:ext cx="19202400" cy="1667932"/>
          </a:xfrm>
        </p:spPr>
        <p:txBody>
          <a:bodyPr/>
          <a:lstStyle/>
          <a:p>
            <a:pPr algn="l"/>
            <a:r>
              <a:rPr lang="en-US" sz="8800" dirty="0"/>
              <a:t>Business Retention Survey</a:t>
            </a:r>
          </a:p>
        </p:txBody>
      </p:sp>
      <p:pic>
        <p:nvPicPr>
          <p:cNvPr id="3" name="Picture 2">
            <a:extLst>
              <a:ext uri="{FF2B5EF4-FFF2-40B4-BE49-F238E27FC236}">
                <a16:creationId xmlns:a16="http://schemas.microsoft.com/office/drawing/2014/main" id="{A2BC0F60-BCB4-40F9-A863-5146AE9A9769}"/>
              </a:ext>
            </a:extLst>
          </p:cNvPr>
          <p:cNvPicPr>
            <a:picLocks noChangeAspect="1"/>
          </p:cNvPicPr>
          <p:nvPr/>
        </p:nvPicPr>
        <p:blipFill>
          <a:blip r:embed="rId3"/>
          <a:stretch>
            <a:fillRect/>
          </a:stretch>
        </p:blipFill>
        <p:spPr>
          <a:xfrm>
            <a:off x="1220787" y="2514600"/>
            <a:ext cx="22021799" cy="11049000"/>
          </a:xfrm>
          <a:prstGeom prst="rect">
            <a:avLst/>
          </a:prstGeom>
          <a:ln>
            <a:noFill/>
          </a:ln>
          <a:effectLst>
            <a:softEdge rad="112500"/>
          </a:effectLst>
        </p:spPr>
      </p:pic>
    </p:spTree>
    <p:extLst>
      <p:ext uri="{BB962C8B-B14F-4D97-AF65-F5344CB8AC3E}">
        <p14:creationId xmlns:p14="http://schemas.microsoft.com/office/powerpoint/2010/main" val="18254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D2C597-2789-4B93-9911-51FC3460E2CF}"/>
              </a:ext>
            </a:extLst>
          </p:cNvPr>
          <p:cNvPicPr>
            <a:picLocks noChangeAspect="1"/>
          </p:cNvPicPr>
          <p:nvPr/>
        </p:nvPicPr>
        <p:blipFill>
          <a:blip r:embed="rId3"/>
          <a:stretch>
            <a:fillRect/>
          </a:stretch>
        </p:blipFill>
        <p:spPr>
          <a:xfrm>
            <a:off x="400153" y="2545687"/>
            <a:ext cx="22613834" cy="10571504"/>
          </a:xfrm>
          <a:prstGeom prst="rect">
            <a:avLst/>
          </a:prstGeom>
        </p:spPr>
      </p:pic>
      <p:sp>
        <p:nvSpPr>
          <p:cNvPr id="4" name="Oval 3">
            <a:extLst>
              <a:ext uri="{FF2B5EF4-FFF2-40B4-BE49-F238E27FC236}">
                <a16:creationId xmlns:a16="http://schemas.microsoft.com/office/drawing/2014/main" id="{3142E38C-CE07-47CD-B8E0-2EBEC7620570}"/>
              </a:ext>
            </a:extLst>
          </p:cNvPr>
          <p:cNvSpPr/>
          <p:nvPr/>
        </p:nvSpPr>
        <p:spPr>
          <a:xfrm>
            <a:off x="763587" y="9482111"/>
            <a:ext cx="21336000" cy="392216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550B80C-B889-4CF5-A0D5-B0B8894E1517}"/>
              </a:ext>
            </a:extLst>
          </p:cNvPr>
          <p:cNvSpPr txBox="1"/>
          <p:nvPr/>
        </p:nvSpPr>
        <p:spPr>
          <a:xfrm>
            <a:off x="16727197" y="7089912"/>
            <a:ext cx="4572000" cy="707886"/>
          </a:xfrm>
          <a:prstGeom prst="rect">
            <a:avLst/>
          </a:prstGeom>
          <a:noFill/>
        </p:spPr>
        <p:txBody>
          <a:bodyPr wrap="square" rtlCol="0">
            <a:spAutoFit/>
          </a:bodyPr>
          <a:lstStyle/>
          <a:p>
            <a:r>
              <a:rPr lang="en-US" sz="4000" b="1" dirty="0">
                <a:solidFill>
                  <a:schemeClr val="bg1"/>
                </a:solidFill>
              </a:rPr>
              <a:t>Top 3 Responses</a:t>
            </a:r>
          </a:p>
        </p:txBody>
      </p:sp>
      <p:cxnSp>
        <p:nvCxnSpPr>
          <p:cNvPr id="7" name="Straight Arrow Connector 6">
            <a:extLst>
              <a:ext uri="{FF2B5EF4-FFF2-40B4-BE49-F238E27FC236}">
                <a16:creationId xmlns:a16="http://schemas.microsoft.com/office/drawing/2014/main" id="{26E39154-E67B-4BFC-A6C6-560E242D4E5F}"/>
              </a:ext>
            </a:extLst>
          </p:cNvPr>
          <p:cNvCxnSpPr>
            <a:cxnSpLocks/>
          </p:cNvCxnSpPr>
          <p:nvPr/>
        </p:nvCxnSpPr>
        <p:spPr>
          <a:xfrm flipH="1">
            <a:off x="16801810" y="7797798"/>
            <a:ext cx="1828008" cy="195413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A96C1B5-CFC3-4014-BA62-90CF4A17A988}"/>
              </a:ext>
            </a:extLst>
          </p:cNvPr>
          <p:cNvSpPr txBox="1">
            <a:spLocks/>
          </p:cNvSpPr>
          <p:nvPr/>
        </p:nvSpPr>
        <p:spPr>
          <a:xfrm>
            <a:off x="1677987" y="322519"/>
            <a:ext cx="19202400" cy="1667932"/>
          </a:xfrm>
          <a:prstGeom prst="rect">
            <a:avLst/>
          </a:prstGeom>
        </p:spPr>
        <p:txBody>
          <a:bodyPr vert="horz" lIns="91440" tIns="45720" rIns="91440" bIns="45720" rtlCol="0" anchor="b">
            <a:noAutofit/>
          </a:bodyPr>
          <a:lstStyle>
            <a:lvl1pPr algn="l" defTabSz="914400" rtl="0" eaLnBrk="1" latinLnBrk="0" hangingPunct="1">
              <a:spcBef>
                <a:spcPct val="0"/>
              </a:spcBef>
              <a:buNone/>
              <a:defRPr sz="14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a:t>Business Retention Summary</a:t>
            </a:r>
            <a:endParaRPr lang="en-US" sz="8800" dirty="0"/>
          </a:p>
        </p:txBody>
      </p:sp>
    </p:spTree>
    <p:extLst>
      <p:ext uri="{BB962C8B-B14F-4D97-AF65-F5344CB8AC3E}">
        <p14:creationId xmlns:p14="http://schemas.microsoft.com/office/powerpoint/2010/main" val="30516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7987" y="609600"/>
            <a:ext cx="17907000" cy="1667932"/>
          </a:xfrm>
        </p:spPr>
        <p:txBody>
          <a:bodyPr/>
          <a:lstStyle/>
          <a:p>
            <a:pPr algn="l"/>
            <a:r>
              <a:rPr lang="en-US" sz="8800" dirty="0"/>
              <a:t>Business Retention &amp; Expansion</a:t>
            </a:r>
          </a:p>
        </p:txBody>
      </p:sp>
      <p:pic>
        <p:nvPicPr>
          <p:cNvPr id="5" name="Picture 4">
            <a:extLst>
              <a:ext uri="{FF2B5EF4-FFF2-40B4-BE49-F238E27FC236}">
                <a16:creationId xmlns:a16="http://schemas.microsoft.com/office/drawing/2014/main" id="{6710D5F5-3F88-4687-8FCD-A3F2E6D90C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6" b="206"/>
          <a:stretch/>
        </p:blipFill>
        <p:spPr>
          <a:xfrm>
            <a:off x="1449387" y="2277532"/>
            <a:ext cx="21640800" cy="11133668"/>
          </a:xfrm>
          <a:prstGeom prst="rect">
            <a:avLst/>
          </a:prstGeom>
          <a:ln>
            <a:noFill/>
          </a:ln>
          <a:effectLst>
            <a:softEdge rad="112500"/>
          </a:effectLst>
        </p:spPr>
      </p:pic>
    </p:spTree>
    <p:extLst>
      <p:ext uri="{BB962C8B-B14F-4D97-AF65-F5344CB8AC3E}">
        <p14:creationId xmlns:p14="http://schemas.microsoft.com/office/powerpoint/2010/main" val="276726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7987" y="609600"/>
            <a:ext cx="17907000" cy="1667932"/>
          </a:xfrm>
        </p:spPr>
        <p:txBody>
          <a:bodyPr/>
          <a:lstStyle/>
          <a:p>
            <a:pPr algn="l"/>
            <a:r>
              <a:rPr lang="en-US" sz="8800" dirty="0"/>
              <a:t>Business Retention &amp; Expansion</a:t>
            </a:r>
          </a:p>
        </p:txBody>
      </p:sp>
      <p:pic>
        <p:nvPicPr>
          <p:cNvPr id="6" name="Picture 5">
            <a:extLst>
              <a:ext uri="{FF2B5EF4-FFF2-40B4-BE49-F238E27FC236}">
                <a16:creationId xmlns:a16="http://schemas.microsoft.com/office/drawing/2014/main" id="{F647499E-7CA8-41D2-9784-DE7156DBE6B7}"/>
              </a:ext>
            </a:extLst>
          </p:cNvPr>
          <p:cNvPicPr>
            <a:picLocks noChangeAspect="1"/>
          </p:cNvPicPr>
          <p:nvPr/>
        </p:nvPicPr>
        <p:blipFill>
          <a:blip r:embed="rId3"/>
          <a:stretch>
            <a:fillRect/>
          </a:stretch>
        </p:blipFill>
        <p:spPr>
          <a:xfrm>
            <a:off x="915987" y="2667000"/>
            <a:ext cx="22479000" cy="10835798"/>
          </a:xfrm>
          <a:prstGeom prst="rect">
            <a:avLst/>
          </a:prstGeom>
          <a:ln>
            <a:noFill/>
          </a:ln>
          <a:effectLst>
            <a:softEdge rad="112500"/>
          </a:effectLst>
        </p:spPr>
      </p:pic>
    </p:spTree>
    <p:extLst>
      <p:ext uri="{BB962C8B-B14F-4D97-AF65-F5344CB8AC3E}">
        <p14:creationId xmlns:p14="http://schemas.microsoft.com/office/powerpoint/2010/main" val="161420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7987" y="609600"/>
            <a:ext cx="17907000" cy="1667932"/>
          </a:xfrm>
        </p:spPr>
        <p:txBody>
          <a:bodyPr/>
          <a:lstStyle/>
          <a:p>
            <a:pPr algn="l"/>
            <a:r>
              <a:rPr lang="en-US" sz="8800" dirty="0"/>
              <a:t>Business Retention Survey</a:t>
            </a:r>
          </a:p>
        </p:txBody>
      </p:sp>
      <p:pic>
        <p:nvPicPr>
          <p:cNvPr id="14" name="Picture 13">
            <a:extLst>
              <a:ext uri="{FF2B5EF4-FFF2-40B4-BE49-F238E27FC236}">
                <a16:creationId xmlns:a16="http://schemas.microsoft.com/office/drawing/2014/main" id="{35D151FE-14B9-426E-BD57-B94B8FA825DD}"/>
              </a:ext>
            </a:extLst>
          </p:cNvPr>
          <p:cNvPicPr>
            <a:picLocks noChangeAspect="1"/>
          </p:cNvPicPr>
          <p:nvPr/>
        </p:nvPicPr>
        <p:blipFill>
          <a:blip r:embed="rId3"/>
          <a:stretch>
            <a:fillRect/>
          </a:stretch>
        </p:blipFill>
        <p:spPr>
          <a:xfrm>
            <a:off x="0" y="3276600"/>
            <a:ext cx="23907987" cy="9829800"/>
          </a:xfrm>
          <a:prstGeom prst="rect">
            <a:avLst/>
          </a:prstGeom>
          <a:ln>
            <a:noFill/>
          </a:ln>
          <a:effectLst>
            <a:softEdge rad="112500"/>
          </a:effectLst>
        </p:spPr>
      </p:pic>
      <p:sp>
        <p:nvSpPr>
          <p:cNvPr id="12" name="TextBox 11">
            <a:extLst>
              <a:ext uri="{FF2B5EF4-FFF2-40B4-BE49-F238E27FC236}">
                <a16:creationId xmlns:a16="http://schemas.microsoft.com/office/drawing/2014/main" id="{40F1A043-0FE6-4FE9-998E-79F90CEADBD4}"/>
              </a:ext>
            </a:extLst>
          </p:cNvPr>
          <p:cNvSpPr txBox="1"/>
          <p:nvPr/>
        </p:nvSpPr>
        <p:spPr>
          <a:xfrm>
            <a:off x="18051001" y="11658600"/>
            <a:ext cx="6300890" cy="1200329"/>
          </a:xfrm>
          <a:prstGeom prst="rect">
            <a:avLst/>
          </a:prstGeom>
          <a:noFill/>
        </p:spPr>
        <p:txBody>
          <a:bodyPr wrap="square">
            <a:spAutoFit/>
          </a:bodyPr>
          <a:lstStyle/>
          <a:p>
            <a:pPr algn="ctr"/>
            <a:r>
              <a:rPr lang="en-US" sz="2400" dirty="0"/>
              <a:t>Top 2 Other</a:t>
            </a:r>
          </a:p>
          <a:p>
            <a:pPr marL="342900" indent="-342900">
              <a:buFont typeface="Arial" panose="020B0604020202020204" pitchFamily="34" charset="0"/>
              <a:buChar char="•"/>
            </a:pPr>
            <a:r>
              <a:rPr lang="en-US" sz="2400" dirty="0"/>
              <a:t>Can't compete with unemployment - 23</a:t>
            </a:r>
          </a:p>
          <a:p>
            <a:pPr marL="342900" indent="-342900">
              <a:buFont typeface="Arial" panose="020B0604020202020204" pitchFamily="34" charset="0"/>
              <a:buChar char="•"/>
            </a:pPr>
            <a:r>
              <a:rPr lang="en-US" sz="2400" dirty="0"/>
              <a:t>Affordable housing - 20</a:t>
            </a:r>
          </a:p>
        </p:txBody>
      </p:sp>
      <p:cxnSp>
        <p:nvCxnSpPr>
          <p:cNvPr id="16" name="Straight Arrow Connector 15">
            <a:extLst>
              <a:ext uri="{FF2B5EF4-FFF2-40B4-BE49-F238E27FC236}">
                <a16:creationId xmlns:a16="http://schemas.microsoft.com/office/drawing/2014/main" id="{3740881E-5E79-4438-AC20-255EC5EF51F4}"/>
              </a:ext>
            </a:extLst>
          </p:cNvPr>
          <p:cNvCxnSpPr>
            <a:cxnSpLocks/>
          </p:cNvCxnSpPr>
          <p:nvPr/>
        </p:nvCxnSpPr>
        <p:spPr>
          <a:xfrm>
            <a:off x="20956587" y="108204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21388" y="387807"/>
            <a:ext cx="17856472" cy="1941615"/>
          </a:xfrm>
        </p:spPr>
        <p:txBody>
          <a:bodyPr>
            <a:noAutofit/>
          </a:bodyPr>
          <a:lstStyle/>
          <a:p>
            <a:r>
              <a:rPr lang="en-US" sz="6000" b="1" dirty="0">
                <a:solidFill>
                  <a:srgbClr val="1861D8"/>
                </a:solidFill>
                <a:latin typeface="Century Gothic" panose="020B0502020202020204" pitchFamily="34" charset="0"/>
              </a:rPr>
              <a:t>ECONOMIC OUTLOOK—Placer County</a:t>
            </a:r>
            <a:br>
              <a:rPr lang="en-US" sz="6000" b="1" dirty="0">
                <a:solidFill>
                  <a:schemeClr val="tx2">
                    <a:lumMod val="50000"/>
                  </a:schemeClr>
                </a:solidFill>
                <a:latin typeface="Century Gothic" panose="020B0502020202020204" pitchFamily="34" charset="0"/>
              </a:rPr>
            </a:br>
            <a:endParaRPr lang="en-US" sz="5400" b="1" dirty="0">
              <a:solidFill>
                <a:schemeClr val="tx2">
                  <a:lumMod val="50000"/>
                </a:schemeClr>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ADDC97E9-6177-4FEC-B364-A7E4EC0A6EB3}"/>
              </a:ext>
            </a:extLst>
          </p:cNvPr>
          <p:cNvSpPr>
            <a:spLocks noGrp="1"/>
          </p:cNvSpPr>
          <p:nvPr>
            <p:ph type="sldNum" sz="quarter" idx="12"/>
          </p:nvPr>
        </p:nvSpPr>
        <p:spPr/>
        <p:txBody>
          <a:bodyPr/>
          <a:lstStyle/>
          <a:p>
            <a:fld id="{434729E3-2E82-4CFB-8E7C-60B0DB8F16A9}" type="slidenum">
              <a:rPr lang="en-US" smtClean="0"/>
              <a:t>2</a:t>
            </a:fld>
            <a:endParaRPr lang="en-US"/>
          </a:p>
        </p:txBody>
      </p:sp>
      <p:pic>
        <p:nvPicPr>
          <p:cNvPr id="6" name="Picture 5">
            <a:extLst>
              <a:ext uri="{FF2B5EF4-FFF2-40B4-BE49-F238E27FC236}">
                <a16:creationId xmlns:a16="http://schemas.microsoft.com/office/drawing/2014/main" id="{D3C8BAFF-29E2-46B0-AD37-D92E408C17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94387" y="11277402"/>
            <a:ext cx="5283473" cy="2050791"/>
          </a:xfrm>
          <a:prstGeom prst="rect">
            <a:avLst/>
          </a:prstGeom>
        </p:spPr>
      </p:pic>
      <p:pic>
        <p:nvPicPr>
          <p:cNvPr id="10" name="Picture 9">
            <a:extLst>
              <a:ext uri="{FF2B5EF4-FFF2-40B4-BE49-F238E27FC236}">
                <a16:creationId xmlns:a16="http://schemas.microsoft.com/office/drawing/2014/main" id="{BF2045F5-7E3B-4F40-B875-2482A30BAD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3987" y="278631"/>
            <a:ext cx="5867400" cy="13049561"/>
          </a:xfrm>
          <a:prstGeom prst="rect">
            <a:avLst/>
          </a:prstGeom>
        </p:spPr>
      </p:pic>
      <p:sp>
        <p:nvSpPr>
          <p:cNvPr id="11" name="TextBox 10">
            <a:extLst>
              <a:ext uri="{FF2B5EF4-FFF2-40B4-BE49-F238E27FC236}">
                <a16:creationId xmlns:a16="http://schemas.microsoft.com/office/drawing/2014/main" id="{FAFFB73F-30A9-4B0A-A332-528C80B339CE}"/>
              </a:ext>
            </a:extLst>
          </p:cNvPr>
          <p:cNvSpPr txBox="1"/>
          <p:nvPr/>
        </p:nvSpPr>
        <p:spPr>
          <a:xfrm>
            <a:off x="6249987" y="2425658"/>
            <a:ext cx="17856472" cy="12311063"/>
          </a:xfrm>
          <a:prstGeom prst="rect">
            <a:avLst/>
          </a:prstGeom>
          <a:noFill/>
        </p:spPr>
        <p:txBody>
          <a:bodyPr wrap="square" rtlCol="0">
            <a:spAutoFit/>
          </a:bodyPr>
          <a:lstStyle/>
          <a:p>
            <a:pPr marL="571500" indent="-571500">
              <a:buFont typeface="Arial" panose="020B0604020202020204" pitchFamily="34" charset="0"/>
              <a:buChar char="•"/>
            </a:pPr>
            <a:r>
              <a:rPr lang="en-US" sz="5400" b="1" dirty="0">
                <a:latin typeface="Century Gothic" panose="020B0502020202020204" pitchFamily="34" charset="0"/>
              </a:rPr>
              <a:t>Unemployment Rates											</a:t>
            </a:r>
            <a:r>
              <a:rPr lang="en-US" sz="5400" b="1" dirty="0">
                <a:solidFill>
                  <a:srgbClr val="FFFF00"/>
                </a:solidFill>
                <a:latin typeface="Century Gothic" panose="020B0502020202020204" pitchFamily="34" charset="0"/>
              </a:rPr>
              <a:t>5.3 % </a:t>
            </a:r>
          </a:p>
          <a:p>
            <a:endParaRPr lang="en-US" sz="5400" b="1" dirty="0">
              <a:latin typeface="Century Gothic" panose="020B0502020202020204" pitchFamily="34" charset="0"/>
            </a:endParaRPr>
          </a:p>
          <a:p>
            <a:pPr marL="571500" indent="-571500">
              <a:buFont typeface="Arial" panose="020B0604020202020204" pitchFamily="34" charset="0"/>
              <a:buChar char="•"/>
            </a:pPr>
            <a:r>
              <a:rPr lang="en-US" sz="5400" b="1" dirty="0">
                <a:solidFill>
                  <a:schemeClr val="tx1">
                    <a:lumMod val="95000"/>
                  </a:schemeClr>
                </a:solidFill>
                <a:latin typeface="Century Gothic" panose="020B0502020202020204" pitchFamily="34" charset="0"/>
              </a:rPr>
              <a:t>Citizens with Advanced Degrees			</a:t>
            </a:r>
            <a:r>
              <a:rPr lang="en-US" sz="5400" b="1" dirty="0">
                <a:solidFill>
                  <a:srgbClr val="FFFF00"/>
                </a:solidFill>
                <a:latin typeface="Century Gothic" panose="020B0502020202020204" pitchFamily="34" charset="0"/>
              </a:rPr>
              <a:t>51.6%</a:t>
            </a:r>
          </a:p>
          <a:p>
            <a:endParaRPr lang="en-US" sz="5400" b="1" dirty="0">
              <a:latin typeface="Century Gothic" panose="020B0502020202020204" pitchFamily="34" charset="0"/>
            </a:endParaRPr>
          </a:p>
          <a:p>
            <a:pPr marL="571500" indent="-571500">
              <a:buFont typeface="Arial" panose="020B0604020202020204" pitchFamily="34" charset="0"/>
              <a:buChar char="•"/>
            </a:pPr>
            <a:r>
              <a:rPr lang="en-US" sz="5400" b="1" dirty="0">
                <a:latin typeface="Century Gothic" panose="020B0502020202020204" pitchFamily="34" charset="0"/>
              </a:rPr>
              <a:t>Average Salary per worker							</a:t>
            </a:r>
            <a:r>
              <a:rPr lang="en-US" sz="5400" b="1" dirty="0">
                <a:solidFill>
                  <a:srgbClr val="FFFF00"/>
                </a:solidFill>
                <a:latin typeface="Century Gothic" panose="020B0502020202020204" pitchFamily="34" charset="0"/>
              </a:rPr>
              <a:t>$63,500</a:t>
            </a:r>
          </a:p>
          <a:p>
            <a:endParaRPr lang="en-US" sz="5400" dirty="0">
              <a:latin typeface="Century Gothic" panose="020B0502020202020204" pitchFamily="34" charset="0"/>
            </a:endParaRPr>
          </a:p>
          <a:p>
            <a:pPr marL="571500" indent="-571500">
              <a:buFont typeface="Arial" panose="020B0604020202020204" pitchFamily="34" charset="0"/>
              <a:buChar char="•"/>
            </a:pPr>
            <a:r>
              <a:rPr lang="en-US" sz="5400" b="1" dirty="0">
                <a:latin typeface="Century Gothic" panose="020B0502020202020204" pitchFamily="34" charset="0"/>
              </a:rPr>
              <a:t>Median household income 						</a:t>
            </a:r>
            <a:r>
              <a:rPr lang="en-US" sz="5400" b="1" dirty="0">
                <a:solidFill>
                  <a:srgbClr val="FFFF00"/>
                </a:solidFill>
                <a:latin typeface="Century Gothic" panose="020B0502020202020204" pitchFamily="34" charset="0"/>
              </a:rPr>
              <a:t>$88,965</a:t>
            </a:r>
          </a:p>
          <a:p>
            <a:pPr marL="571500" indent="-571500">
              <a:buFont typeface="Arial" panose="020B0604020202020204" pitchFamily="34" charset="0"/>
              <a:buChar char="•"/>
            </a:pPr>
            <a:endParaRPr lang="en-US" sz="5400" b="1" dirty="0">
              <a:latin typeface="Century Gothic" panose="020B0502020202020204" pitchFamily="34" charset="0"/>
            </a:endParaRPr>
          </a:p>
          <a:p>
            <a:pPr marL="571500" indent="-571500">
              <a:buFont typeface="Arial" panose="020B0604020202020204" pitchFamily="34" charset="0"/>
              <a:buChar char="•"/>
            </a:pPr>
            <a:r>
              <a:rPr lang="en-US" sz="5400" b="1" dirty="0">
                <a:latin typeface="Century Gothic" panose="020B0502020202020204" pitchFamily="34" charset="0"/>
              </a:rPr>
              <a:t>Median home value	 											</a:t>
            </a:r>
            <a:r>
              <a:rPr lang="en-US" sz="5400" b="1" dirty="0">
                <a:solidFill>
                  <a:srgbClr val="FFFF00"/>
                </a:solidFill>
                <a:latin typeface="Century Gothic" panose="020B0502020202020204" pitchFamily="34" charset="0"/>
              </a:rPr>
              <a:t>$491,749</a:t>
            </a:r>
          </a:p>
          <a:p>
            <a:endParaRPr lang="en-US" sz="5400" b="1" dirty="0">
              <a:latin typeface="Century Gothic" panose="020B0502020202020204" pitchFamily="34" charset="0"/>
            </a:endParaRPr>
          </a:p>
          <a:p>
            <a:pPr marL="571500" indent="-571500">
              <a:buFont typeface="Arial" panose="020B0604020202020204" pitchFamily="34" charset="0"/>
              <a:buChar char="•"/>
            </a:pPr>
            <a:r>
              <a:rPr lang="en-US" sz="5400" b="1" dirty="0">
                <a:latin typeface="Century Gothic" panose="020B0502020202020204" pitchFamily="34" charset="0"/>
              </a:rPr>
              <a:t>Median home selling price 						</a:t>
            </a:r>
            <a:r>
              <a:rPr lang="en-US" sz="5400" b="1" dirty="0">
                <a:solidFill>
                  <a:srgbClr val="FFFF00"/>
                </a:solidFill>
                <a:latin typeface="Century Gothic" panose="020B0502020202020204" pitchFamily="34" charset="0"/>
              </a:rPr>
              <a:t>$609,100</a:t>
            </a:r>
          </a:p>
          <a:p>
            <a:endParaRPr lang="en-US" sz="4800" b="1" dirty="0">
              <a:solidFill>
                <a:srgbClr val="00C057"/>
              </a:solidFill>
              <a:latin typeface="Century Gothic" panose="020B0502020202020204" pitchFamily="34" charset="0"/>
            </a:endParaRPr>
          </a:p>
          <a:p>
            <a:endParaRPr lang="en-US" sz="4000" b="1" dirty="0">
              <a:solidFill>
                <a:srgbClr val="00B0F0"/>
              </a:solidFill>
              <a:latin typeface="Century Gothic" panose="020B0502020202020204" pitchFamily="34" charset="0"/>
            </a:endParaRPr>
          </a:p>
          <a:p>
            <a:pPr marL="571500" indent="-571500">
              <a:buFont typeface="Arial" panose="020B0604020202020204" pitchFamily="34" charset="0"/>
              <a:buChar char="•"/>
            </a:pPr>
            <a:endParaRPr lang="en-US" sz="4000" b="1" dirty="0">
              <a:solidFill>
                <a:srgbClr val="00B0F0"/>
              </a:solidFill>
              <a:latin typeface="Century Gothic" panose="020B0502020202020204" pitchFamily="34" charset="0"/>
            </a:endParaRPr>
          </a:p>
          <a:p>
            <a:endParaRPr lang="en-US" sz="3600" dirty="0">
              <a:solidFill>
                <a:prstClr val="black"/>
              </a:solidFill>
              <a:latin typeface="Century Gothic" panose="020B0502020202020204" pitchFamily="34" charset="0"/>
            </a:endParaRP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35592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ymail_attachmentId1557e9fb-bd00-4598-afcb-f24f411c9370">
            <a:extLst>
              <a:ext uri="{FF2B5EF4-FFF2-40B4-BE49-F238E27FC236}">
                <a16:creationId xmlns:a16="http://schemas.microsoft.com/office/drawing/2014/main" id="{A61D5B7B-0B93-4176-B86F-E7F26B3535A9}"/>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9097058" y="-10"/>
            <a:ext cx="15290114" cy="7362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ymail_attachmentId184f0b80-5cac-4084-aa34-9a1d6221d5c4" descr="A grassy area with tents and trees&#10;&#10;Description automatically generated with medium confidence">
            <a:extLst>
              <a:ext uri="{FF2B5EF4-FFF2-40B4-BE49-F238E27FC236}">
                <a16:creationId xmlns:a16="http://schemas.microsoft.com/office/drawing/2014/main" id="{C814F10E-E34D-48AE-9B55-518ED5FA08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 b="-1"/>
          <a:stretch/>
        </p:blipFill>
        <p:spPr bwMode="auto">
          <a:xfrm>
            <a:off x="9097058" y="7362818"/>
            <a:ext cx="15290118" cy="63531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C604CB-85D0-4750-B05E-CCDCE78C2ACC}"/>
              </a:ext>
            </a:extLst>
          </p:cNvPr>
          <p:cNvSpPr txBox="1"/>
          <p:nvPr/>
        </p:nvSpPr>
        <p:spPr>
          <a:xfrm>
            <a:off x="638169" y="4959261"/>
            <a:ext cx="16917769" cy="4775200"/>
          </a:xfrm>
          <a:prstGeom prst="rect">
            <a:avLst/>
          </a:prstGeom>
        </p:spPr>
        <p:txBody>
          <a:bodyPr vert="horz" lIns="91440" tIns="45720" rIns="91440" bIns="45720" rtlCol="0" anchor="b">
            <a:normAutofit fontScale="77500" lnSpcReduction="20000"/>
          </a:bodyPr>
          <a:lstStyle/>
          <a:p>
            <a:pPr defTabSz="914400">
              <a:lnSpc>
                <a:spcPct val="90000"/>
              </a:lnSpc>
              <a:spcBef>
                <a:spcPct val="0"/>
              </a:spcBef>
              <a:spcAft>
                <a:spcPts val="600"/>
              </a:spcAft>
            </a:pPr>
            <a:r>
              <a:rPr lang="en-US" sz="10000" kern="1200" dirty="0">
                <a:solidFill>
                  <a:schemeClr val="bg1"/>
                </a:solidFill>
                <a:latin typeface="+mj-lt"/>
                <a:ea typeface="+mj-ea"/>
                <a:cs typeface="+mj-cs"/>
              </a:rPr>
              <a:t>                                      </a:t>
            </a:r>
            <a:r>
              <a:rPr lang="en-US" sz="10000" b="1" kern="1200" dirty="0">
                <a:solidFill>
                  <a:schemeClr val="accent1">
                    <a:lumMod val="40000"/>
                    <a:lumOff val="60000"/>
                  </a:schemeClr>
                </a:solidFill>
                <a:latin typeface="+mj-lt"/>
                <a:ea typeface="+mj-ea"/>
                <a:cs typeface="+mj-cs"/>
              </a:rPr>
              <a:t>HOMELESSNESS IN PLACER COUNTY</a:t>
            </a:r>
          </a:p>
          <a:p>
            <a:pPr defTabSz="914400">
              <a:lnSpc>
                <a:spcPct val="90000"/>
              </a:lnSpc>
              <a:spcBef>
                <a:spcPct val="0"/>
              </a:spcBef>
              <a:spcAft>
                <a:spcPts val="600"/>
              </a:spcAft>
            </a:pPr>
            <a:endParaRPr lang="en-US" sz="10000" b="1" dirty="0">
              <a:solidFill>
                <a:schemeClr val="accent1">
                  <a:lumMod val="40000"/>
                  <a:lumOff val="60000"/>
                </a:schemeClr>
              </a:solidFill>
              <a:latin typeface="+mj-lt"/>
              <a:ea typeface="+mj-ea"/>
              <a:cs typeface="+mj-cs"/>
            </a:endParaRPr>
          </a:p>
          <a:p>
            <a:pPr defTabSz="914400">
              <a:lnSpc>
                <a:spcPct val="90000"/>
              </a:lnSpc>
              <a:spcBef>
                <a:spcPct val="0"/>
              </a:spcBef>
              <a:spcAft>
                <a:spcPts val="600"/>
              </a:spcAft>
            </a:pPr>
            <a:r>
              <a:rPr lang="en-US" sz="10000" b="1" kern="1200" dirty="0">
                <a:solidFill>
                  <a:schemeClr val="accent1">
                    <a:lumMod val="40000"/>
                    <a:lumOff val="60000"/>
                  </a:schemeClr>
                </a:solidFill>
                <a:latin typeface="+mj-lt"/>
                <a:ea typeface="+mj-ea"/>
                <a:cs typeface="+mj-cs"/>
              </a:rPr>
              <a:t>…….Countywide Collaboration</a:t>
            </a:r>
          </a:p>
          <a:p>
            <a:pPr defTabSz="914400">
              <a:lnSpc>
                <a:spcPct val="90000"/>
              </a:lnSpc>
              <a:spcBef>
                <a:spcPct val="0"/>
              </a:spcBef>
              <a:spcAft>
                <a:spcPts val="600"/>
              </a:spcAft>
            </a:pPr>
            <a:endParaRPr lang="en-US" sz="10000" kern="1200" dirty="0">
              <a:solidFill>
                <a:schemeClr val="bg1"/>
              </a:solidFill>
              <a:latin typeface="+mj-lt"/>
              <a:ea typeface="+mj-ea"/>
              <a:cs typeface="+mj-cs"/>
            </a:endParaRPr>
          </a:p>
        </p:txBody>
      </p:sp>
    </p:spTree>
    <p:extLst>
      <p:ext uri="{BB962C8B-B14F-4D97-AF65-F5344CB8AC3E}">
        <p14:creationId xmlns:p14="http://schemas.microsoft.com/office/powerpoint/2010/main" val="28318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7576E1-7881-46DA-A3F7-F25C636AA1EE}"/>
              </a:ext>
            </a:extLst>
          </p:cNvPr>
          <p:cNvSpPr txBox="1"/>
          <p:nvPr/>
        </p:nvSpPr>
        <p:spPr>
          <a:xfrm>
            <a:off x="6326187" y="4027153"/>
            <a:ext cx="16992601" cy="10793730"/>
          </a:xfrm>
          <a:prstGeom prst="rect">
            <a:avLst/>
          </a:prstGeom>
        </p:spPr>
        <p:txBody>
          <a:bodyPr vert="horz" lIns="91440" tIns="45720" rIns="91440" bIns="45720" rtlCol="0">
            <a:noAutofit/>
          </a:bodyPr>
          <a:lstStyle/>
          <a:p>
            <a:pPr marL="685800" indent="-685800" defTabSz="914400">
              <a:lnSpc>
                <a:spcPct val="85000"/>
              </a:lnSpc>
              <a:spcAft>
                <a:spcPts val="2400"/>
              </a:spcAft>
              <a:buClr>
                <a:srgbClr val="0075C9"/>
              </a:buClr>
              <a:buFont typeface="Arial" pitchFamily="34" charset="0"/>
              <a:buChar char=" "/>
            </a:pPr>
            <a:r>
              <a:rPr lang="en-US" sz="4400" dirty="0">
                <a:solidFill>
                  <a:srgbClr val="FFFFFF"/>
                </a:solidFill>
                <a:latin typeface="Calibri" panose="020F0502020204030204" pitchFamily="34" charset="0"/>
                <a:cs typeface="Calibri" panose="020F0502020204030204" pitchFamily="34" charset="0"/>
              </a:rPr>
              <a:t>Integrated Public/Private Countywide approach</a:t>
            </a:r>
          </a:p>
          <a:p>
            <a:pPr marL="685800" indent="-685800" defTabSz="914400">
              <a:lnSpc>
                <a:spcPct val="85000"/>
              </a:lnSpc>
              <a:spcAft>
                <a:spcPts val="2400"/>
              </a:spcAft>
              <a:buClr>
                <a:srgbClr val="0075C9"/>
              </a:buClr>
              <a:buFont typeface="Arial" pitchFamily="34" charset="0"/>
              <a:buChar char=" "/>
            </a:pPr>
            <a:endParaRPr lang="en-US" sz="4400" dirty="0">
              <a:solidFill>
                <a:srgbClr val="FFFFFF"/>
              </a:solidFill>
              <a:latin typeface="Calibri" panose="020F0502020204030204" pitchFamily="34" charset="0"/>
              <a:cs typeface="Calibri" panose="020F0502020204030204" pitchFamily="34" charset="0"/>
            </a:endParaRPr>
          </a:p>
          <a:p>
            <a:pPr marL="685800" indent="-685800" defTabSz="914400">
              <a:lnSpc>
                <a:spcPct val="85000"/>
              </a:lnSpc>
              <a:spcAft>
                <a:spcPts val="2400"/>
              </a:spcAft>
              <a:buClr>
                <a:srgbClr val="0075C9"/>
              </a:buClr>
              <a:buFont typeface="Arial" pitchFamily="34" charset="0"/>
              <a:buChar char=" "/>
            </a:pPr>
            <a:r>
              <a:rPr lang="en-US" sz="4400" dirty="0">
                <a:solidFill>
                  <a:srgbClr val="FFFFFF"/>
                </a:solidFill>
                <a:latin typeface="Calibri" panose="020F0502020204030204" pitchFamily="34" charset="0"/>
                <a:cs typeface="Calibri" panose="020F0502020204030204" pitchFamily="34" charset="0"/>
              </a:rPr>
              <a:t>Hazardous vegetation ordinance</a:t>
            </a:r>
          </a:p>
          <a:p>
            <a:pPr marL="685800" indent="-685800" defTabSz="914400">
              <a:lnSpc>
                <a:spcPct val="85000"/>
              </a:lnSpc>
              <a:spcAft>
                <a:spcPts val="2400"/>
              </a:spcAft>
              <a:buClr>
                <a:srgbClr val="0075C9"/>
              </a:buClr>
              <a:buFont typeface="Arial" pitchFamily="34" charset="0"/>
              <a:buChar char=" "/>
            </a:pPr>
            <a:endParaRPr lang="en-US" sz="4400" dirty="0">
              <a:solidFill>
                <a:srgbClr val="FFFFFF"/>
              </a:solidFill>
              <a:latin typeface="Calibri" panose="020F0502020204030204" pitchFamily="34" charset="0"/>
              <a:cs typeface="Calibri" panose="020F0502020204030204" pitchFamily="34" charset="0"/>
            </a:endParaRPr>
          </a:p>
          <a:p>
            <a:pPr marL="685800" indent="-685800" defTabSz="914400">
              <a:lnSpc>
                <a:spcPct val="85000"/>
              </a:lnSpc>
              <a:spcAft>
                <a:spcPts val="2400"/>
              </a:spcAft>
              <a:buClr>
                <a:srgbClr val="0075C9"/>
              </a:buClr>
              <a:buFont typeface="Arial" pitchFamily="34" charset="0"/>
              <a:buChar char=" "/>
            </a:pPr>
            <a:r>
              <a:rPr lang="en-US" sz="4400" dirty="0">
                <a:solidFill>
                  <a:srgbClr val="FFFFFF"/>
                </a:solidFill>
                <a:latin typeface="Calibri" panose="020F0502020204030204" pitchFamily="34" charset="0"/>
                <a:cs typeface="Calibri" panose="020F0502020204030204" pitchFamily="34" charset="0"/>
              </a:rPr>
              <a:t>Chipper program/home hardening outreach</a:t>
            </a:r>
          </a:p>
          <a:p>
            <a:pPr marL="685800" indent="-685800" defTabSz="914400">
              <a:lnSpc>
                <a:spcPct val="85000"/>
              </a:lnSpc>
              <a:spcAft>
                <a:spcPts val="2400"/>
              </a:spcAft>
              <a:buClr>
                <a:srgbClr val="0075C9"/>
              </a:buClr>
              <a:buFont typeface="Arial" pitchFamily="34" charset="0"/>
              <a:buChar char=" "/>
            </a:pPr>
            <a:endParaRPr lang="en-US" sz="4400" dirty="0">
              <a:solidFill>
                <a:srgbClr val="FFFFFF"/>
              </a:solidFill>
              <a:latin typeface="Calibri" panose="020F0502020204030204" pitchFamily="34" charset="0"/>
              <a:cs typeface="Calibri" panose="020F0502020204030204" pitchFamily="34" charset="0"/>
            </a:endParaRPr>
          </a:p>
          <a:p>
            <a:pPr marL="685800" indent="-685800" defTabSz="914400">
              <a:lnSpc>
                <a:spcPct val="85000"/>
              </a:lnSpc>
              <a:spcAft>
                <a:spcPts val="2400"/>
              </a:spcAft>
              <a:buClr>
                <a:srgbClr val="0075C9"/>
              </a:buClr>
              <a:buFont typeface="Arial" pitchFamily="34" charset="0"/>
              <a:buChar char=" "/>
            </a:pPr>
            <a:r>
              <a:rPr lang="en-US" sz="4400" dirty="0">
                <a:solidFill>
                  <a:srgbClr val="FFFFFF"/>
                </a:solidFill>
                <a:latin typeface="Calibri" panose="020F0502020204030204" pitchFamily="34" charset="0"/>
                <a:cs typeface="Calibri" panose="020F0502020204030204" pitchFamily="34" charset="0"/>
              </a:rPr>
              <a:t>USFS Master Stewardship Agreements</a:t>
            </a:r>
          </a:p>
          <a:p>
            <a:pPr marL="685800" indent="-685800" defTabSz="914400">
              <a:lnSpc>
                <a:spcPct val="85000"/>
              </a:lnSpc>
              <a:spcAft>
                <a:spcPts val="2400"/>
              </a:spcAft>
              <a:buClr>
                <a:srgbClr val="0075C9"/>
              </a:buClr>
              <a:buFont typeface="Arial" pitchFamily="34" charset="0"/>
              <a:buChar char=" "/>
            </a:pPr>
            <a:endParaRPr lang="en-US" sz="4400" dirty="0">
              <a:solidFill>
                <a:srgbClr val="FFFFFF"/>
              </a:solidFill>
              <a:latin typeface="Calibri" panose="020F0502020204030204" pitchFamily="34" charset="0"/>
              <a:cs typeface="Calibri" panose="020F0502020204030204" pitchFamily="34" charset="0"/>
            </a:endParaRPr>
          </a:p>
          <a:p>
            <a:pPr marL="685800" indent="-685800" defTabSz="914400">
              <a:lnSpc>
                <a:spcPct val="85000"/>
              </a:lnSpc>
              <a:spcAft>
                <a:spcPts val="2400"/>
              </a:spcAft>
              <a:buClr>
                <a:srgbClr val="0075C9"/>
              </a:buClr>
              <a:buFont typeface="Arial" pitchFamily="34" charset="0"/>
              <a:buChar char=" "/>
            </a:pPr>
            <a:r>
              <a:rPr lang="en-US" sz="4400" dirty="0">
                <a:solidFill>
                  <a:srgbClr val="FFFFFF"/>
                </a:solidFill>
                <a:latin typeface="Calibri" panose="020F0502020204030204" pitchFamily="34" charset="0"/>
                <a:cs typeface="Calibri" panose="020F0502020204030204" pitchFamily="34" charset="0"/>
              </a:rPr>
              <a:t>Leverage Placer County Fire/CALFIRE partnership to optimize resources</a:t>
            </a:r>
          </a:p>
        </p:txBody>
      </p:sp>
      <p:pic>
        <p:nvPicPr>
          <p:cNvPr id="6" name="Picture 5" descr="A picture containing outdoor, sky, nature, mountain&#10;&#10;Description automatically generated">
            <a:extLst>
              <a:ext uri="{FF2B5EF4-FFF2-40B4-BE49-F238E27FC236}">
                <a16:creationId xmlns:a16="http://schemas.microsoft.com/office/drawing/2014/main" id="{97C223D9-3EEE-4C54-A9CF-528271B31F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55"/>
          <a:stretch/>
        </p:blipFill>
        <p:spPr>
          <a:xfrm>
            <a:off x="-63030" y="-723919"/>
            <a:ext cx="6128386" cy="15544802"/>
          </a:xfrm>
          <a:prstGeom prst="flowChartDelay">
            <a:avLst/>
          </a:prstGeom>
        </p:spPr>
      </p:pic>
      <p:sp>
        <p:nvSpPr>
          <p:cNvPr id="5" name="TextBox 4">
            <a:extLst>
              <a:ext uri="{FF2B5EF4-FFF2-40B4-BE49-F238E27FC236}">
                <a16:creationId xmlns:a16="http://schemas.microsoft.com/office/drawing/2014/main" id="{E9EFED51-2F53-4CB8-9A50-5E40A5CF2F81}"/>
              </a:ext>
            </a:extLst>
          </p:cNvPr>
          <p:cNvSpPr txBox="1"/>
          <p:nvPr/>
        </p:nvSpPr>
        <p:spPr>
          <a:xfrm>
            <a:off x="5792787" y="990600"/>
            <a:ext cx="14782800" cy="2554545"/>
          </a:xfrm>
          <a:prstGeom prst="rect">
            <a:avLst/>
          </a:prstGeom>
          <a:noFill/>
        </p:spPr>
        <p:txBody>
          <a:bodyPr wrap="square" rtlCol="0">
            <a:spAutoFit/>
          </a:bodyPr>
          <a:lstStyle/>
          <a:p>
            <a:pPr algn="ctr"/>
            <a:r>
              <a:rPr lang="en-US" sz="8000" b="1" dirty="0">
                <a:latin typeface="Calibri" panose="020F0502020204030204" pitchFamily="34" charset="0"/>
                <a:cs typeface="Calibri" panose="020F0502020204030204" pitchFamily="34" charset="0"/>
              </a:rPr>
              <a:t> Forest Health &amp;  Wildfire Prevention</a:t>
            </a:r>
          </a:p>
        </p:txBody>
      </p:sp>
    </p:spTree>
    <p:extLst>
      <p:ext uri="{BB962C8B-B14F-4D97-AF65-F5344CB8AC3E}">
        <p14:creationId xmlns:p14="http://schemas.microsoft.com/office/powerpoint/2010/main" val="664786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AB2E84-061F-47B8-A3AB-13E5C9F1290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592387" y="3389130"/>
            <a:ext cx="17895888" cy="6937739"/>
          </a:xfrm>
          <a:prstGeom prst="rect">
            <a:avLst/>
          </a:prstGeom>
        </p:spPr>
      </p:pic>
    </p:spTree>
    <p:extLst>
      <p:ext uri="{BB962C8B-B14F-4D97-AF65-F5344CB8AC3E}">
        <p14:creationId xmlns:p14="http://schemas.microsoft.com/office/powerpoint/2010/main" val="340084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90B4D-7E77-4047-B9FB-3FFAB28A7C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95613" y="2970691"/>
            <a:ext cx="16811716" cy="9967778"/>
          </a:xfrm>
          <a:prstGeom prst="rect">
            <a:avLst/>
          </a:prstGeom>
        </p:spPr>
      </p:pic>
      <p:sp>
        <p:nvSpPr>
          <p:cNvPr id="7" name="Rectangle 6">
            <a:extLst>
              <a:ext uri="{FF2B5EF4-FFF2-40B4-BE49-F238E27FC236}">
                <a16:creationId xmlns:a16="http://schemas.microsoft.com/office/drawing/2014/main" id="{231B596B-F2B9-40A4-A5DA-9D4056C24868}"/>
              </a:ext>
            </a:extLst>
          </p:cNvPr>
          <p:cNvSpPr/>
          <p:nvPr/>
        </p:nvSpPr>
        <p:spPr>
          <a:xfrm>
            <a:off x="1589" y="-71060"/>
            <a:ext cx="24384000" cy="2491528"/>
          </a:xfrm>
          <a:prstGeom prst="rect">
            <a:avLst/>
          </a:prstGeom>
          <a:solidFill>
            <a:srgbClr val="0032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p>
        </p:txBody>
      </p:sp>
      <p:sp>
        <p:nvSpPr>
          <p:cNvPr id="2" name="Title 1">
            <a:extLst>
              <a:ext uri="{FF2B5EF4-FFF2-40B4-BE49-F238E27FC236}">
                <a16:creationId xmlns:a16="http://schemas.microsoft.com/office/drawing/2014/main" id="{D279D87F-6DE7-4B8F-9CD3-1A0906D0931A}"/>
              </a:ext>
            </a:extLst>
          </p:cNvPr>
          <p:cNvSpPr>
            <a:spLocks noGrp="1"/>
          </p:cNvSpPr>
          <p:nvPr>
            <p:ph type="title"/>
          </p:nvPr>
        </p:nvSpPr>
        <p:spPr>
          <a:xfrm>
            <a:off x="1677987" y="340161"/>
            <a:ext cx="21031200" cy="2651126"/>
          </a:xfrm>
        </p:spPr>
        <p:txBody>
          <a:bodyPr>
            <a:normAutofit/>
          </a:bodyPr>
          <a:lstStyle/>
          <a:p>
            <a:r>
              <a:rPr lang="en-US" sz="8000" b="1" dirty="0">
                <a:solidFill>
                  <a:schemeClr val="tx1"/>
                </a:solidFill>
                <a:latin typeface="Futura Std Medium" panose="020B0502020204020303" pitchFamily="34" charset="0"/>
              </a:rPr>
              <a:t>Placer County Population Statistics</a:t>
            </a:r>
          </a:p>
        </p:txBody>
      </p:sp>
      <p:sp>
        <p:nvSpPr>
          <p:cNvPr id="6" name="Slide Number Placeholder 7">
            <a:extLst>
              <a:ext uri="{FF2B5EF4-FFF2-40B4-BE49-F238E27FC236}">
                <a16:creationId xmlns:a16="http://schemas.microsoft.com/office/drawing/2014/main" id="{E093A6D3-BD7C-4744-9C49-9A638F2D5646}"/>
              </a:ext>
            </a:extLst>
          </p:cNvPr>
          <p:cNvSpPr>
            <a:spLocks noGrp="1"/>
          </p:cNvSpPr>
          <p:nvPr>
            <p:ph type="sldNum" sz="quarter" idx="12"/>
          </p:nvPr>
        </p:nvSpPr>
        <p:spPr>
          <a:xfrm>
            <a:off x="18353763" y="12645589"/>
            <a:ext cx="5486400" cy="730250"/>
          </a:xfrm>
        </p:spPr>
        <p:txBody>
          <a:bodyPr/>
          <a:lstStyle/>
          <a:p>
            <a:fld id="{02B90E5C-A402-4EF1-BE38-73206398F66E}" type="slidenum">
              <a:rPr lang="en-US" smtClean="0">
                <a:latin typeface="Futura Std Book" panose="020B0502020204020303" pitchFamily="34" charset="0"/>
              </a:rPr>
              <a:t>3</a:t>
            </a:fld>
            <a:endParaRPr lang="en-US" dirty="0">
              <a:latin typeface="Futura Std Book" panose="020B0502020204020303" pitchFamily="34" charset="0"/>
            </a:endParaRPr>
          </a:p>
        </p:txBody>
      </p:sp>
      <p:grpSp>
        <p:nvGrpSpPr>
          <p:cNvPr id="18" name="Group 17">
            <a:extLst>
              <a:ext uri="{FF2B5EF4-FFF2-40B4-BE49-F238E27FC236}">
                <a16:creationId xmlns:a16="http://schemas.microsoft.com/office/drawing/2014/main" id="{827E2B9D-5E37-4697-BF40-37DBC61F3611}"/>
              </a:ext>
            </a:extLst>
          </p:cNvPr>
          <p:cNvGrpSpPr/>
          <p:nvPr/>
        </p:nvGrpSpPr>
        <p:grpSpPr>
          <a:xfrm>
            <a:off x="777641" y="2836262"/>
            <a:ext cx="6523624" cy="10879738"/>
            <a:chOff x="388027" y="1822063"/>
            <a:chExt cx="3261812" cy="5439869"/>
          </a:xfrm>
        </p:grpSpPr>
        <p:sp>
          <p:nvSpPr>
            <p:cNvPr id="17" name="Arrow: Up 16">
              <a:extLst>
                <a:ext uri="{FF2B5EF4-FFF2-40B4-BE49-F238E27FC236}">
                  <a16:creationId xmlns:a16="http://schemas.microsoft.com/office/drawing/2014/main" id="{4FD83379-E994-4035-90DC-4CF9F3CED068}"/>
                </a:ext>
              </a:extLst>
            </p:cNvPr>
            <p:cNvSpPr/>
            <p:nvPr/>
          </p:nvSpPr>
          <p:spPr>
            <a:xfrm>
              <a:off x="388027" y="1822063"/>
              <a:ext cx="3050598" cy="5439869"/>
            </a:xfrm>
            <a:prstGeom prst="upArrow">
              <a:avLst/>
            </a:prstGeom>
            <a:solidFill>
              <a:srgbClr val="007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6" name="TextBox 15">
              <a:extLst>
                <a:ext uri="{FF2B5EF4-FFF2-40B4-BE49-F238E27FC236}">
                  <a16:creationId xmlns:a16="http://schemas.microsoft.com/office/drawing/2014/main" id="{581DC595-EA27-4F35-8A3D-C558E1551E54}"/>
                </a:ext>
              </a:extLst>
            </p:cNvPr>
            <p:cNvSpPr txBox="1"/>
            <p:nvPr/>
          </p:nvSpPr>
          <p:spPr>
            <a:xfrm>
              <a:off x="1175650" y="3276566"/>
              <a:ext cx="1475353" cy="1615827"/>
            </a:xfrm>
            <a:prstGeom prst="rect">
              <a:avLst/>
            </a:prstGeom>
            <a:noFill/>
            <a:ln>
              <a:noFill/>
            </a:ln>
          </p:spPr>
          <p:txBody>
            <a:bodyPr wrap="square" rtlCol="0">
              <a:spAutoFit/>
            </a:bodyPr>
            <a:lstStyle/>
            <a:p>
              <a:pPr algn="ctr"/>
              <a:r>
                <a:rPr lang="en-US" sz="3400" b="1" dirty="0">
                  <a:solidFill>
                    <a:schemeClr val="bg1"/>
                  </a:solidFill>
                  <a:latin typeface="Futura Std Medium" panose="020B0502020204020303" pitchFamily="34" charset="0"/>
                </a:rPr>
                <a:t>increase in Placer County residents </a:t>
              </a:r>
            </a:p>
            <a:p>
              <a:pPr algn="ctr"/>
              <a:r>
                <a:rPr lang="en-US" sz="3400" b="1" dirty="0">
                  <a:solidFill>
                    <a:schemeClr val="bg1"/>
                  </a:solidFill>
                  <a:latin typeface="Futura Std Medium" panose="020B0502020204020303" pitchFamily="34" charset="0"/>
                </a:rPr>
                <a:t>in the past decade</a:t>
              </a:r>
            </a:p>
          </p:txBody>
        </p:sp>
        <p:sp>
          <p:nvSpPr>
            <p:cNvPr id="15" name="TextBox 14">
              <a:extLst>
                <a:ext uri="{FF2B5EF4-FFF2-40B4-BE49-F238E27FC236}">
                  <a16:creationId xmlns:a16="http://schemas.microsoft.com/office/drawing/2014/main" id="{7808072B-3B99-496F-8AA8-79FC625C61D5}"/>
                </a:ext>
              </a:extLst>
            </p:cNvPr>
            <p:cNvSpPr txBox="1"/>
            <p:nvPr/>
          </p:nvSpPr>
          <p:spPr>
            <a:xfrm>
              <a:off x="978392" y="2609904"/>
              <a:ext cx="2671447" cy="661720"/>
            </a:xfrm>
            <a:prstGeom prst="rect">
              <a:avLst/>
            </a:prstGeom>
            <a:noFill/>
            <a:ln>
              <a:noFill/>
            </a:ln>
          </p:spPr>
          <p:txBody>
            <a:bodyPr wrap="square" rtlCol="0">
              <a:spAutoFit/>
            </a:bodyPr>
            <a:lstStyle/>
            <a:p>
              <a:r>
                <a:rPr lang="en-US" sz="8000" b="1" dirty="0">
                  <a:solidFill>
                    <a:schemeClr val="bg1"/>
                  </a:solidFill>
                  <a:latin typeface="Futura Std Book" panose="020B0502020204020303" pitchFamily="34" charset="0"/>
                </a:rPr>
                <a:t>16.3%</a:t>
              </a:r>
            </a:p>
          </p:txBody>
        </p:sp>
      </p:grpSp>
      <p:sp>
        <p:nvSpPr>
          <p:cNvPr id="19" name="TextBox 18">
            <a:extLst>
              <a:ext uri="{FF2B5EF4-FFF2-40B4-BE49-F238E27FC236}">
                <a16:creationId xmlns:a16="http://schemas.microsoft.com/office/drawing/2014/main" id="{9EFB3A11-D007-43E2-BE3E-8CECBA663A74}"/>
              </a:ext>
            </a:extLst>
          </p:cNvPr>
          <p:cNvSpPr txBox="1"/>
          <p:nvPr/>
        </p:nvSpPr>
        <p:spPr>
          <a:xfrm>
            <a:off x="2638630" y="10879738"/>
            <a:ext cx="2379218" cy="1384995"/>
          </a:xfrm>
          <a:prstGeom prst="rect">
            <a:avLst/>
          </a:prstGeom>
          <a:noFill/>
        </p:spPr>
        <p:txBody>
          <a:bodyPr wrap="square" rtlCol="0">
            <a:spAutoFit/>
          </a:bodyPr>
          <a:lstStyle/>
          <a:p>
            <a:pPr algn="ctr"/>
            <a:r>
              <a:rPr lang="en-US" sz="2800" i="1" spc="-30" dirty="0">
                <a:solidFill>
                  <a:schemeClr val="bg1"/>
                </a:solidFill>
                <a:latin typeface="Futura Std Book" panose="020B0502020204020303" pitchFamily="34" charset="0"/>
                <a:ea typeface="Times New Roman" panose="02020603050405020304" pitchFamily="18" charset="0"/>
              </a:rPr>
              <a:t>Based on 2020 US Census</a:t>
            </a:r>
            <a:endParaRPr lang="en-US" sz="2800" i="1" dirty="0">
              <a:solidFill>
                <a:schemeClr val="bg1"/>
              </a:solidFill>
              <a:latin typeface="Futura Std Book" panose="020B0502020204020303" pitchFamily="34" charset="0"/>
            </a:endParaRPr>
          </a:p>
        </p:txBody>
      </p:sp>
      <p:sp>
        <p:nvSpPr>
          <p:cNvPr id="12" name="TextBox 11">
            <a:extLst>
              <a:ext uri="{FF2B5EF4-FFF2-40B4-BE49-F238E27FC236}">
                <a16:creationId xmlns:a16="http://schemas.microsoft.com/office/drawing/2014/main" id="{2176CA04-0178-4BB0-B9D5-7721321C2412}"/>
              </a:ext>
            </a:extLst>
          </p:cNvPr>
          <p:cNvSpPr txBox="1"/>
          <p:nvPr/>
        </p:nvSpPr>
        <p:spPr>
          <a:xfrm>
            <a:off x="2340619" y="9392716"/>
            <a:ext cx="2950706" cy="1231106"/>
          </a:xfrm>
          <a:prstGeom prst="rect">
            <a:avLst/>
          </a:prstGeom>
          <a:noFill/>
          <a:ln>
            <a:noFill/>
          </a:ln>
        </p:spPr>
        <p:txBody>
          <a:bodyPr wrap="square" rtlCol="0">
            <a:spAutoFit/>
          </a:bodyPr>
          <a:lstStyle/>
          <a:p>
            <a:pPr algn="ctr"/>
            <a:r>
              <a:rPr lang="en-US" sz="4000" b="1" dirty="0">
                <a:solidFill>
                  <a:srgbClr val="FFFF00"/>
                </a:solidFill>
                <a:latin typeface="Futura Std Medium" panose="020B0502020204020303" pitchFamily="34" charset="0"/>
              </a:rPr>
              <a:t>405,306</a:t>
            </a:r>
            <a:r>
              <a:rPr lang="en-US" sz="3400" dirty="0">
                <a:solidFill>
                  <a:srgbClr val="FFFF00"/>
                </a:solidFill>
                <a:latin typeface="Futura Std Medium" panose="020B0502020204020303" pitchFamily="34" charset="0"/>
              </a:rPr>
              <a:t> </a:t>
            </a:r>
            <a:r>
              <a:rPr lang="en-US" sz="3400" b="1" dirty="0">
                <a:solidFill>
                  <a:srgbClr val="FFFF00"/>
                </a:solidFill>
                <a:latin typeface="Futura Std Medium" panose="020B0502020204020303" pitchFamily="34" charset="0"/>
              </a:rPr>
              <a:t>Population</a:t>
            </a:r>
          </a:p>
        </p:txBody>
      </p:sp>
    </p:spTree>
    <p:extLst>
      <p:ext uri="{BB962C8B-B14F-4D97-AF65-F5344CB8AC3E}">
        <p14:creationId xmlns:p14="http://schemas.microsoft.com/office/powerpoint/2010/main" val="329596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403" y="536049"/>
            <a:ext cx="4115785" cy="1597551"/>
          </a:xfrm>
          <a:prstGeom prst="rect">
            <a:avLst/>
          </a:prstGeom>
        </p:spPr>
      </p:pic>
      <p:sp>
        <p:nvSpPr>
          <p:cNvPr id="5" name="TextBox 4"/>
          <p:cNvSpPr txBox="1"/>
          <p:nvPr/>
        </p:nvSpPr>
        <p:spPr>
          <a:xfrm>
            <a:off x="-989013" y="2370626"/>
            <a:ext cx="13830301" cy="8217634"/>
          </a:xfrm>
          <a:prstGeom prst="rect">
            <a:avLst/>
          </a:prstGeom>
          <a:noFill/>
        </p:spPr>
        <p:txBody>
          <a:bodyPr wrap="square" rtlCol="0">
            <a:spAutoFit/>
          </a:bodyPr>
          <a:lstStyle/>
          <a:p>
            <a:pPr algn="ctr"/>
            <a:endParaRPr lang="en-US" sz="4800" b="1" dirty="0">
              <a:latin typeface="Century Gothic" panose="020B0502020202020204" pitchFamily="34" charset="0"/>
            </a:endParaRPr>
          </a:p>
          <a:p>
            <a:pPr algn="ctr"/>
            <a:r>
              <a:rPr lang="en-US" sz="4800" b="1" i="1" dirty="0">
                <a:solidFill>
                  <a:srgbClr val="FFFF00"/>
                </a:solidFill>
                <a:latin typeface="Century Gothic" panose="020B0502020202020204" pitchFamily="34" charset="0"/>
              </a:rPr>
              <a:t>Population Growth</a:t>
            </a:r>
            <a:r>
              <a:rPr lang="en-US" sz="4800" b="1" dirty="0">
                <a:solidFill>
                  <a:srgbClr val="FFFF00"/>
                </a:solidFill>
                <a:latin typeface="Century Gothic" panose="020B0502020202020204" pitchFamily="34" charset="0"/>
              </a:rPr>
              <a:t>…</a:t>
            </a:r>
          </a:p>
          <a:p>
            <a:pPr algn="ctr"/>
            <a:r>
              <a:rPr lang="en-US" sz="4800" b="1" dirty="0">
                <a:latin typeface="Century Gothic" panose="020B0502020202020204" pitchFamily="34" charset="0"/>
              </a:rPr>
              <a:t>Early 1900s		15,786</a:t>
            </a:r>
          </a:p>
          <a:p>
            <a:pPr algn="ctr"/>
            <a:r>
              <a:rPr lang="en-US" sz="4800" b="1" dirty="0">
                <a:latin typeface="Century Gothic" panose="020B0502020202020204" pitchFamily="34" charset="0"/>
              </a:rPr>
              <a:t>1930s						24,468</a:t>
            </a:r>
          </a:p>
          <a:p>
            <a:pPr algn="ctr"/>
            <a:r>
              <a:rPr lang="en-US" sz="4800" b="1" dirty="0">
                <a:latin typeface="Century Gothic" panose="020B0502020202020204" pitchFamily="34" charset="0"/>
              </a:rPr>
              <a:t>1950s						41,649</a:t>
            </a:r>
          </a:p>
          <a:p>
            <a:pPr algn="ctr"/>
            <a:r>
              <a:rPr lang="en-US" sz="4800" b="1" dirty="0">
                <a:latin typeface="Century Gothic" panose="020B0502020202020204" pitchFamily="34" charset="0"/>
              </a:rPr>
              <a:t>1960s						56,998</a:t>
            </a:r>
          </a:p>
          <a:p>
            <a:pPr algn="ctr"/>
            <a:r>
              <a:rPr lang="en-US" sz="4800" b="1" dirty="0">
                <a:latin typeface="Century Gothic" panose="020B0502020202020204" pitchFamily="34" charset="0"/>
              </a:rPr>
              <a:t>1970s						 77,306</a:t>
            </a:r>
          </a:p>
          <a:p>
            <a:pPr algn="ctr"/>
            <a:r>
              <a:rPr lang="en-US" sz="4800" b="1" dirty="0">
                <a:latin typeface="Century Gothic" panose="020B0502020202020204" pitchFamily="34" charset="0"/>
              </a:rPr>
              <a:t> 1980s						117,247</a:t>
            </a:r>
          </a:p>
          <a:p>
            <a:pPr algn="ctr"/>
            <a:r>
              <a:rPr lang="en-US" sz="4800" b="1" dirty="0">
                <a:latin typeface="Century Gothic" panose="020B0502020202020204" pitchFamily="34" charset="0"/>
              </a:rPr>
              <a:t> 1990s						172,796</a:t>
            </a:r>
          </a:p>
          <a:p>
            <a:pPr algn="ctr"/>
            <a:r>
              <a:rPr lang="en-US" sz="4800" b="1" dirty="0">
                <a:latin typeface="Century Gothic" panose="020B0502020202020204" pitchFamily="34" charset="0"/>
              </a:rPr>
              <a:t> Early 2000s		247,485</a:t>
            </a:r>
          </a:p>
          <a:p>
            <a:pPr algn="ctr"/>
            <a:r>
              <a:rPr lang="en-US" sz="4800" b="1" dirty="0">
                <a:latin typeface="Century Gothic" panose="020B0502020202020204" pitchFamily="34" charset="0"/>
              </a:rPr>
              <a:t> 2010						348,432</a:t>
            </a:r>
          </a:p>
        </p:txBody>
      </p:sp>
      <p:sp>
        <p:nvSpPr>
          <p:cNvPr id="15" name="TextBox 14"/>
          <p:cNvSpPr txBox="1"/>
          <p:nvPr/>
        </p:nvSpPr>
        <p:spPr>
          <a:xfrm>
            <a:off x="10136188" y="8095004"/>
            <a:ext cx="13106400" cy="4431983"/>
          </a:xfrm>
          <a:prstGeom prst="rect">
            <a:avLst/>
          </a:prstGeom>
          <a:noFill/>
        </p:spPr>
        <p:txBody>
          <a:bodyPr wrap="square" rtlCol="0">
            <a:spAutoFit/>
          </a:bodyPr>
          <a:lstStyle/>
          <a:p>
            <a:pPr algn="ctr"/>
            <a:endParaRPr lang="en-US" sz="6000" b="1" i="1" dirty="0">
              <a:latin typeface="Century Gothic" panose="020B0502020202020204" pitchFamily="34" charset="0"/>
            </a:endParaRPr>
          </a:p>
          <a:p>
            <a:pPr algn="ctr"/>
            <a:r>
              <a:rPr lang="en-US" sz="5400" b="1" i="1" dirty="0">
                <a:solidFill>
                  <a:srgbClr val="FFFF00"/>
                </a:solidFill>
                <a:latin typeface="Century Gothic" panose="020B0502020202020204" pitchFamily="34" charset="0"/>
              </a:rPr>
              <a:t>Current Population based </a:t>
            </a:r>
          </a:p>
          <a:p>
            <a:pPr algn="ctr"/>
            <a:r>
              <a:rPr lang="en-US" sz="5400" b="1" i="1" dirty="0">
                <a:solidFill>
                  <a:srgbClr val="FFFF00"/>
                </a:solidFill>
                <a:latin typeface="Century Gothic" panose="020B0502020202020204" pitchFamily="34" charset="0"/>
              </a:rPr>
              <a:t>on 2020 Census: </a:t>
            </a:r>
            <a:r>
              <a:rPr lang="en-US" sz="6000" b="1" i="1" dirty="0">
                <a:solidFill>
                  <a:srgbClr val="FFFF00"/>
                </a:solidFill>
                <a:latin typeface="Century Gothic" panose="020B0502020202020204" pitchFamily="34" charset="0"/>
              </a:rPr>
              <a:t>405,306</a:t>
            </a:r>
          </a:p>
          <a:p>
            <a:pPr algn="ctr"/>
            <a:endParaRPr lang="en-US" sz="5400" b="1" i="1" dirty="0">
              <a:solidFill>
                <a:srgbClr val="005392"/>
              </a:solidFill>
              <a:latin typeface="Century Gothic" panose="020B0502020202020204" pitchFamily="34" charset="0"/>
            </a:endParaRPr>
          </a:p>
          <a:p>
            <a:pPr algn="ctr"/>
            <a:r>
              <a:rPr lang="en-US" sz="5400" dirty="0">
                <a:latin typeface="Century Gothic" panose="020B0502020202020204" pitchFamily="34" charset="0"/>
              </a:rPr>
              <a:t> </a:t>
            </a:r>
            <a:r>
              <a:rPr lang="en-US" sz="4800" b="1" i="1" dirty="0">
                <a:solidFill>
                  <a:srgbClr val="FFFF00"/>
                </a:solidFill>
                <a:latin typeface="Century Gothic" panose="020B0502020202020204" pitchFamily="34" charset="0"/>
              </a:rPr>
              <a:t>Population Growth… Top Five in California</a:t>
            </a:r>
          </a:p>
        </p:txBody>
      </p:sp>
      <p:pic>
        <p:nvPicPr>
          <p:cNvPr id="3080" name="Picture 8" descr="Aerial Night-012">
            <a:extLst>
              <a:ext uri="{FF2B5EF4-FFF2-40B4-BE49-F238E27FC236}">
                <a16:creationId xmlns:a16="http://schemas.microsoft.com/office/drawing/2014/main" id="{04889D88-5648-46D7-9DAE-E2228D542C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63756" y="2587859"/>
            <a:ext cx="8417064" cy="561051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E7ED73B0-18C4-4153-B658-176CB3D1F2D4}"/>
              </a:ext>
            </a:extLst>
          </p:cNvPr>
          <p:cNvSpPr txBox="1">
            <a:spLocks/>
          </p:cNvSpPr>
          <p:nvPr/>
        </p:nvSpPr>
        <p:spPr>
          <a:xfrm>
            <a:off x="4878387" y="250597"/>
            <a:ext cx="15170738" cy="2286000"/>
          </a:xfrm>
          <a:prstGeom prst="rect">
            <a:avLst/>
          </a:prstGeom>
        </p:spPr>
        <p:txBody>
          <a:bodyPr vert="horz" lIns="91440" tIns="45720" rIns="91440" bIns="45720" rtlCol="0" anchor="ctr">
            <a:normAutofit/>
          </a:bodyPr>
          <a:lstStyle>
            <a:lvl1pPr algn="l" defTabSz="1828800" rtl="0" eaLnBrk="1" latinLnBrk="0" hangingPunct="1">
              <a:lnSpc>
                <a:spcPct val="85000"/>
              </a:lnSpc>
              <a:spcBef>
                <a:spcPct val="0"/>
              </a:spcBef>
              <a:buNone/>
              <a:defRPr sz="10800" kern="1200" spc="-240" baseline="0">
                <a:solidFill>
                  <a:schemeClr val="accent1"/>
                </a:solidFill>
                <a:latin typeface="+mj-lt"/>
                <a:ea typeface="+mj-ea"/>
                <a:cs typeface="+mj-cs"/>
              </a:defRPr>
            </a:lvl1pPr>
          </a:lstStyle>
          <a:p>
            <a:pPr algn="ctr"/>
            <a:r>
              <a:rPr lang="en-US" sz="8800" b="1" i="1" dirty="0">
                <a:solidFill>
                  <a:srgbClr val="FFFF00"/>
                </a:solidFill>
                <a:latin typeface="Calibri" panose="020F0502020204030204" pitchFamily="34" charset="0"/>
                <a:cs typeface="Calibri" panose="020F0502020204030204" pitchFamily="34" charset="0"/>
              </a:rPr>
              <a:t>Placer County </a:t>
            </a:r>
            <a:r>
              <a:rPr lang="en-US" sz="8800" i="1" dirty="0">
                <a:solidFill>
                  <a:srgbClr val="FFFF00"/>
                </a:solidFill>
                <a:latin typeface="Calibri" panose="020F0502020204030204" pitchFamily="34" charset="0"/>
                <a:cs typeface="Calibri" panose="020F0502020204030204" pitchFamily="34" charset="0"/>
              </a:rPr>
              <a:t>Population Facts</a:t>
            </a:r>
          </a:p>
        </p:txBody>
      </p:sp>
    </p:spTree>
    <p:extLst>
      <p:ext uri="{BB962C8B-B14F-4D97-AF65-F5344CB8AC3E}">
        <p14:creationId xmlns:p14="http://schemas.microsoft.com/office/powerpoint/2010/main" val="58411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lum bright="70000" contrast="-70000"/>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1B596B-F2B9-40A4-A5DA-9D4056C24868}"/>
              </a:ext>
            </a:extLst>
          </p:cNvPr>
          <p:cNvSpPr/>
          <p:nvPr/>
        </p:nvSpPr>
        <p:spPr>
          <a:xfrm>
            <a:off x="1589" y="-71060"/>
            <a:ext cx="24384000" cy="2491528"/>
          </a:xfrm>
          <a:prstGeom prst="rect">
            <a:avLst/>
          </a:prstGeom>
          <a:solidFill>
            <a:srgbClr val="0032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p>
        </p:txBody>
      </p:sp>
      <p:sp>
        <p:nvSpPr>
          <p:cNvPr id="2" name="Title 1">
            <a:extLst>
              <a:ext uri="{FF2B5EF4-FFF2-40B4-BE49-F238E27FC236}">
                <a16:creationId xmlns:a16="http://schemas.microsoft.com/office/drawing/2014/main" id="{D279D87F-6DE7-4B8F-9CD3-1A0906D0931A}"/>
              </a:ext>
            </a:extLst>
          </p:cNvPr>
          <p:cNvSpPr>
            <a:spLocks noGrp="1"/>
          </p:cNvSpPr>
          <p:nvPr>
            <p:ph type="title"/>
          </p:nvPr>
        </p:nvSpPr>
        <p:spPr>
          <a:xfrm>
            <a:off x="1677987" y="446089"/>
            <a:ext cx="21031200" cy="2651126"/>
          </a:xfrm>
        </p:spPr>
        <p:txBody>
          <a:bodyPr>
            <a:normAutofit/>
          </a:bodyPr>
          <a:lstStyle/>
          <a:p>
            <a:r>
              <a:rPr lang="en-US" b="1" dirty="0">
                <a:solidFill>
                  <a:schemeClr val="tx1"/>
                </a:solidFill>
                <a:latin typeface="Futura Std Medium" panose="020B0502020204020303" pitchFamily="34" charset="0"/>
              </a:rPr>
              <a:t>2021 Redistricting Timeline</a:t>
            </a:r>
          </a:p>
        </p:txBody>
      </p:sp>
      <p:sp>
        <p:nvSpPr>
          <p:cNvPr id="6" name="Slide Number Placeholder 7">
            <a:extLst>
              <a:ext uri="{FF2B5EF4-FFF2-40B4-BE49-F238E27FC236}">
                <a16:creationId xmlns:a16="http://schemas.microsoft.com/office/drawing/2014/main" id="{E093A6D3-BD7C-4744-9C49-9A638F2D5646}"/>
              </a:ext>
            </a:extLst>
          </p:cNvPr>
          <p:cNvSpPr>
            <a:spLocks noGrp="1"/>
          </p:cNvSpPr>
          <p:nvPr>
            <p:ph type="sldNum" sz="quarter" idx="12"/>
          </p:nvPr>
        </p:nvSpPr>
        <p:spPr>
          <a:xfrm>
            <a:off x="18353763" y="12645589"/>
            <a:ext cx="5486400" cy="730250"/>
          </a:xfrm>
        </p:spPr>
        <p:txBody>
          <a:bodyPr/>
          <a:lstStyle/>
          <a:p>
            <a:fld id="{02B90E5C-A402-4EF1-BE38-73206398F66E}" type="slidenum">
              <a:rPr lang="en-US" smtClean="0">
                <a:latin typeface="Futura Std Book" panose="020B0502020204020303" pitchFamily="34" charset="0"/>
              </a:rPr>
              <a:t>5</a:t>
            </a:fld>
            <a:endParaRPr lang="en-US" dirty="0">
              <a:latin typeface="Futura Std Book" panose="020B0502020204020303" pitchFamily="34" charset="0"/>
            </a:endParaRPr>
          </a:p>
        </p:txBody>
      </p:sp>
      <p:pic>
        <p:nvPicPr>
          <p:cNvPr id="9" name="Picture 8" descr="A picture containing text&#10;&#10;Description automatically generated">
            <a:extLst>
              <a:ext uri="{FF2B5EF4-FFF2-40B4-BE49-F238E27FC236}">
                <a16:creationId xmlns:a16="http://schemas.microsoft.com/office/drawing/2014/main" id="{4A82E499-6FCC-48F7-8806-5B002015AD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42512" y="326553"/>
            <a:ext cx="2597650" cy="1721334"/>
          </a:xfrm>
          <a:prstGeom prst="rect">
            <a:avLst/>
          </a:prstGeom>
        </p:spPr>
      </p:pic>
      <p:sp>
        <p:nvSpPr>
          <p:cNvPr id="12" name="TextBox 11">
            <a:extLst>
              <a:ext uri="{FF2B5EF4-FFF2-40B4-BE49-F238E27FC236}">
                <a16:creationId xmlns:a16="http://schemas.microsoft.com/office/drawing/2014/main" id="{A246BBFE-2EB0-4030-B79B-4DFCF3198239}"/>
              </a:ext>
            </a:extLst>
          </p:cNvPr>
          <p:cNvSpPr txBox="1"/>
          <p:nvPr/>
        </p:nvSpPr>
        <p:spPr>
          <a:xfrm>
            <a:off x="13166913" y="2777808"/>
            <a:ext cx="9374424" cy="2677656"/>
          </a:xfrm>
          <a:prstGeom prst="rect">
            <a:avLst/>
          </a:prstGeom>
          <a:noFill/>
        </p:spPr>
        <p:txBody>
          <a:bodyPr wrap="square" rtlCol="0">
            <a:spAutoFit/>
          </a:bodyPr>
          <a:lstStyle/>
          <a:p>
            <a:pPr algn="ctr"/>
            <a:r>
              <a:rPr lang="en-US" sz="5600" dirty="0">
                <a:solidFill>
                  <a:schemeClr val="bg1"/>
                </a:solidFill>
                <a:latin typeface="Futura Std Book" panose="020B0502020204020303" pitchFamily="34" charset="0"/>
              </a:rPr>
              <a:t>Compressed map review due to Federal data delays</a:t>
            </a:r>
            <a:endParaRPr lang="en-US" sz="5600" dirty="0">
              <a:solidFill>
                <a:schemeClr val="bg1"/>
              </a:solidFill>
            </a:endParaRPr>
          </a:p>
        </p:txBody>
      </p:sp>
      <p:sp>
        <p:nvSpPr>
          <p:cNvPr id="17" name="Left Bracket 16">
            <a:extLst>
              <a:ext uri="{FF2B5EF4-FFF2-40B4-BE49-F238E27FC236}">
                <a16:creationId xmlns:a16="http://schemas.microsoft.com/office/drawing/2014/main" id="{39FD8E77-A0CB-45A0-8D52-C6CC799709D3}"/>
              </a:ext>
            </a:extLst>
          </p:cNvPr>
          <p:cNvSpPr/>
          <p:nvPr/>
        </p:nvSpPr>
        <p:spPr>
          <a:xfrm rot="5400000">
            <a:off x="17606009" y="1445543"/>
            <a:ext cx="476068" cy="8566470"/>
          </a:xfrm>
          <a:prstGeom prst="leftBracket">
            <a:avLst/>
          </a:prstGeom>
          <a:noFill/>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600" dirty="0"/>
          </a:p>
        </p:txBody>
      </p:sp>
      <p:pic>
        <p:nvPicPr>
          <p:cNvPr id="4" name="Picture 3">
            <a:extLst>
              <a:ext uri="{FF2B5EF4-FFF2-40B4-BE49-F238E27FC236}">
                <a16:creationId xmlns:a16="http://schemas.microsoft.com/office/drawing/2014/main" id="{B065927C-8F95-4376-8160-18F581E74BE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5711" y="5728777"/>
            <a:ext cx="24478596" cy="5563318"/>
          </a:xfrm>
          <a:prstGeom prst="rect">
            <a:avLst/>
          </a:prstGeom>
        </p:spPr>
      </p:pic>
      <p:sp>
        <p:nvSpPr>
          <p:cNvPr id="3" name="TextBox 2">
            <a:extLst>
              <a:ext uri="{FF2B5EF4-FFF2-40B4-BE49-F238E27FC236}">
                <a16:creationId xmlns:a16="http://schemas.microsoft.com/office/drawing/2014/main" id="{2D2904A1-99DE-4A9E-8307-5643FF9E186D}"/>
              </a:ext>
            </a:extLst>
          </p:cNvPr>
          <p:cNvSpPr txBox="1"/>
          <p:nvPr/>
        </p:nvSpPr>
        <p:spPr>
          <a:xfrm>
            <a:off x="17766533" y="10311812"/>
            <a:ext cx="2017464" cy="477054"/>
          </a:xfrm>
          <a:prstGeom prst="rect">
            <a:avLst/>
          </a:prstGeom>
          <a:solidFill>
            <a:schemeClr val="bg1"/>
          </a:solidFill>
        </p:spPr>
        <p:txBody>
          <a:bodyPr wrap="square" rtlCol="0">
            <a:spAutoFit/>
          </a:bodyPr>
          <a:lstStyle/>
          <a:p>
            <a:pPr algn="ctr"/>
            <a:r>
              <a:rPr lang="en-US" sz="2500" b="1" dirty="0">
                <a:latin typeface="Futura Std Medium" panose="020B0502020204020303" pitchFamily="34" charset="0"/>
              </a:rPr>
              <a:t>NOV 4</a:t>
            </a:r>
          </a:p>
        </p:txBody>
      </p:sp>
      <p:sp>
        <p:nvSpPr>
          <p:cNvPr id="10" name="TextBox 9">
            <a:extLst>
              <a:ext uri="{FF2B5EF4-FFF2-40B4-BE49-F238E27FC236}">
                <a16:creationId xmlns:a16="http://schemas.microsoft.com/office/drawing/2014/main" id="{382AF38E-3EC9-415F-A9E1-14DBE2688529}"/>
              </a:ext>
            </a:extLst>
          </p:cNvPr>
          <p:cNvSpPr txBox="1"/>
          <p:nvPr/>
        </p:nvSpPr>
        <p:spPr>
          <a:xfrm>
            <a:off x="15890334" y="10311813"/>
            <a:ext cx="1467770" cy="477054"/>
          </a:xfrm>
          <a:prstGeom prst="rect">
            <a:avLst/>
          </a:prstGeom>
          <a:solidFill>
            <a:schemeClr val="bg1"/>
          </a:solidFill>
        </p:spPr>
        <p:txBody>
          <a:bodyPr wrap="square" rtlCol="0">
            <a:spAutoFit/>
          </a:bodyPr>
          <a:lstStyle/>
          <a:p>
            <a:pPr algn="ctr"/>
            <a:r>
              <a:rPr lang="en-US" sz="2500" b="1" dirty="0">
                <a:latin typeface="Futura Std Medium" panose="020B0502020204020303" pitchFamily="34" charset="0"/>
              </a:rPr>
              <a:t>OCT 14</a:t>
            </a:r>
          </a:p>
        </p:txBody>
      </p:sp>
      <p:sp>
        <p:nvSpPr>
          <p:cNvPr id="11" name="TextBox 10">
            <a:extLst>
              <a:ext uri="{FF2B5EF4-FFF2-40B4-BE49-F238E27FC236}">
                <a16:creationId xmlns:a16="http://schemas.microsoft.com/office/drawing/2014/main" id="{7C93B986-A69F-4304-A673-0B54044C3414}"/>
              </a:ext>
            </a:extLst>
          </p:cNvPr>
          <p:cNvSpPr txBox="1"/>
          <p:nvPr/>
        </p:nvSpPr>
        <p:spPr>
          <a:xfrm>
            <a:off x="20828384" y="10910589"/>
            <a:ext cx="2698458" cy="1246495"/>
          </a:xfrm>
          <a:prstGeom prst="rect">
            <a:avLst/>
          </a:prstGeom>
          <a:noFill/>
        </p:spPr>
        <p:txBody>
          <a:bodyPr wrap="square" rtlCol="0">
            <a:spAutoFit/>
          </a:bodyPr>
          <a:lstStyle/>
          <a:p>
            <a:pPr algn="ctr">
              <a:lnSpc>
                <a:spcPts val="3000"/>
              </a:lnSpc>
            </a:pPr>
            <a:r>
              <a:rPr lang="en-US" sz="2800" b="1" dirty="0">
                <a:solidFill>
                  <a:srgbClr val="007549"/>
                </a:solidFill>
                <a:latin typeface="Futura Std Medium" panose="020B0502020204020303" pitchFamily="34" charset="0"/>
              </a:rPr>
              <a:t>DECEMBER 15 STATE DEADLINE</a:t>
            </a:r>
          </a:p>
        </p:txBody>
      </p:sp>
      <p:sp>
        <p:nvSpPr>
          <p:cNvPr id="14" name="TextBox 13">
            <a:extLst>
              <a:ext uri="{FF2B5EF4-FFF2-40B4-BE49-F238E27FC236}">
                <a16:creationId xmlns:a16="http://schemas.microsoft.com/office/drawing/2014/main" id="{6BC9B36E-AF26-47B5-B396-D3365DB9AC06}"/>
              </a:ext>
            </a:extLst>
          </p:cNvPr>
          <p:cNvSpPr txBox="1"/>
          <p:nvPr/>
        </p:nvSpPr>
        <p:spPr>
          <a:xfrm>
            <a:off x="19901444" y="10311813"/>
            <a:ext cx="1674494" cy="477054"/>
          </a:xfrm>
          <a:prstGeom prst="rect">
            <a:avLst/>
          </a:prstGeom>
          <a:solidFill>
            <a:schemeClr val="bg1"/>
          </a:solidFill>
        </p:spPr>
        <p:txBody>
          <a:bodyPr wrap="square" rtlCol="0">
            <a:spAutoFit/>
          </a:bodyPr>
          <a:lstStyle/>
          <a:p>
            <a:pPr algn="ctr"/>
            <a:r>
              <a:rPr lang="en-US" sz="2500" b="1" dirty="0">
                <a:latin typeface="Futura Std Medium" panose="020B0502020204020303" pitchFamily="34" charset="0"/>
              </a:rPr>
              <a:t>NOV 30</a:t>
            </a:r>
          </a:p>
        </p:txBody>
      </p:sp>
    </p:spTree>
    <p:extLst>
      <p:ext uri="{BB962C8B-B14F-4D97-AF65-F5344CB8AC3E}">
        <p14:creationId xmlns:p14="http://schemas.microsoft.com/office/powerpoint/2010/main" val="33626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5511EC-7970-49DA-8392-FDB032671213}"/>
              </a:ext>
            </a:extLst>
          </p:cNvPr>
          <p:cNvSpPr/>
          <p:nvPr/>
        </p:nvSpPr>
        <p:spPr>
          <a:xfrm>
            <a:off x="3846786" y="327973"/>
            <a:ext cx="15320922" cy="10284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9184A9E-48A7-4E9F-80B9-1C85003B4984}"/>
              </a:ext>
            </a:extLst>
          </p:cNvPr>
          <p:cNvSpPr/>
          <p:nvPr/>
        </p:nvSpPr>
        <p:spPr>
          <a:xfrm>
            <a:off x="13869987" y="1793370"/>
            <a:ext cx="9553304" cy="111540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5" name="Title 4"/>
          <p:cNvSpPr>
            <a:spLocks noGrp="1"/>
          </p:cNvSpPr>
          <p:nvPr>
            <p:ph type="title"/>
          </p:nvPr>
        </p:nvSpPr>
        <p:spPr>
          <a:xfrm>
            <a:off x="5219467" y="133308"/>
            <a:ext cx="12954000" cy="1066800"/>
          </a:xfrm>
        </p:spPr>
        <p:txBody>
          <a:bodyPr>
            <a:noAutofit/>
          </a:bodyPr>
          <a:lstStyle/>
          <a:p>
            <a:pPr algn="ctr"/>
            <a:r>
              <a:rPr lang="en-US" sz="7200" b="1" dirty="0">
                <a:solidFill>
                  <a:srgbClr val="007549"/>
                </a:solidFill>
                <a:latin typeface="Century Gothic" panose="020B0502020202020204" pitchFamily="34" charset="0"/>
              </a:rPr>
              <a:t>West Placer Development </a:t>
            </a:r>
            <a:endParaRPr lang="en-US" sz="7200" b="1" spc="600" dirty="0">
              <a:solidFill>
                <a:srgbClr val="00B050"/>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BAD1CD8D-6E96-4586-A5AB-B56E44621AFC}"/>
              </a:ext>
            </a:extLst>
          </p:cNvPr>
          <p:cNvSpPr>
            <a:spLocks noGrp="1"/>
          </p:cNvSpPr>
          <p:nvPr>
            <p:ph type="sldNum" sz="quarter" idx="12"/>
          </p:nvPr>
        </p:nvSpPr>
        <p:spPr/>
        <p:txBody>
          <a:bodyPr/>
          <a:lstStyle/>
          <a:p>
            <a:fld id="{27A51C2F-B029-45BC-8EA0-8933724491B2}" type="slidenum">
              <a:rPr lang="en-US" smtClean="0"/>
              <a:t>6</a:t>
            </a:fld>
            <a:endParaRPr lang="en-US"/>
          </a:p>
        </p:txBody>
      </p:sp>
      <p:pic>
        <p:nvPicPr>
          <p:cNvPr id="2519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214791" y="1793370"/>
            <a:ext cx="11764980" cy="11154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B50D093C-A007-4CC9-A1F6-3073C441E383}"/>
              </a:ext>
            </a:extLst>
          </p:cNvPr>
          <p:cNvSpPr txBox="1"/>
          <p:nvPr/>
        </p:nvSpPr>
        <p:spPr>
          <a:xfrm>
            <a:off x="13893936" y="842176"/>
            <a:ext cx="9553304" cy="12634228"/>
          </a:xfrm>
          <a:prstGeom prst="rect">
            <a:avLst/>
          </a:prstGeom>
          <a:noFill/>
        </p:spPr>
        <p:txBody>
          <a:bodyPr wrap="square" rtlCol="0">
            <a:spAutoFit/>
          </a:bodyPr>
          <a:lstStyle/>
          <a:p>
            <a:pPr marL="571500" indent="-571500" defTabSz="1828800">
              <a:buFont typeface="Arial" panose="020B0604020202020204" pitchFamily="34" charset="0"/>
              <a:buChar char="•"/>
            </a:pPr>
            <a:endParaRPr lang="en-US" sz="3600" b="1" dirty="0">
              <a:solidFill>
                <a:schemeClr val="bg1"/>
              </a:solidFill>
              <a:latin typeface="Century Gothic" panose="020B0502020202020204" pitchFamily="34" charset="0"/>
            </a:endParaRPr>
          </a:p>
          <a:p>
            <a:pPr marL="571500" indent="-571500" defTabSz="1828800">
              <a:buFont typeface="Arial" panose="020B0604020202020204" pitchFamily="34" charset="0"/>
              <a:buChar char="•"/>
            </a:pPr>
            <a:endParaRPr lang="en-US" sz="4000" b="1" dirty="0">
              <a:solidFill>
                <a:schemeClr val="bg1"/>
              </a:solidFill>
              <a:latin typeface="Century Gothic" panose="020B0502020202020204" pitchFamily="34" charset="0"/>
            </a:endParaRPr>
          </a:p>
          <a:p>
            <a:pPr marL="571500" indent="-571500" defTabSz="1828800">
              <a:buFont typeface="Arial" panose="020B0604020202020204" pitchFamily="34" charset="0"/>
              <a:buChar char="•"/>
            </a:pPr>
            <a:r>
              <a:rPr lang="en-US" sz="4000" b="1" dirty="0">
                <a:solidFill>
                  <a:schemeClr val="bg1"/>
                </a:solidFill>
                <a:latin typeface="Century Gothic" panose="020B0502020202020204" pitchFamily="34" charset="0"/>
              </a:rPr>
              <a:t>Placer Vineyards </a:t>
            </a:r>
            <a:r>
              <a:rPr lang="en-US" sz="4000" dirty="0">
                <a:solidFill>
                  <a:schemeClr val="bg1"/>
                </a:solidFill>
                <a:latin typeface="Century Gothic" panose="020B0502020202020204" pitchFamily="34" charset="0"/>
              </a:rPr>
              <a:t>- 5,320-acre mixed use community that includes </a:t>
            </a:r>
            <a:r>
              <a:rPr lang="en-US" sz="400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14,132 </a:t>
            </a:r>
            <a:r>
              <a:rPr lang="en-US" sz="4000" dirty="0">
                <a:solidFill>
                  <a:schemeClr val="bg1"/>
                </a:solidFill>
                <a:latin typeface="Century Gothic" panose="020B0502020202020204" pitchFamily="34" charset="0"/>
              </a:rPr>
              <a:t>residential units  </a:t>
            </a:r>
          </a:p>
          <a:p>
            <a:pPr defTabSz="1828800"/>
            <a:endParaRPr lang="en-US" sz="1100" b="1" dirty="0">
              <a:solidFill>
                <a:schemeClr val="bg1"/>
              </a:solidFill>
              <a:latin typeface="Century Gothic" panose="020B0502020202020204" pitchFamily="34" charset="0"/>
            </a:endParaRPr>
          </a:p>
          <a:p>
            <a:pPr marL="571500" indent="-571500" defTabSz="1828800">
              <a:buFont typeface="Arial" panose="020B0604020202020204" pitchFamily="34" charset="0"/>
              <a:buChar char="•"/>
            </a:pPr>
            <a:r>
              <a:rPr lang="en-US" sz="4000" b="1" dirty="0" err="1">
                <a:solidFill>
                  <a:schemeClr val="bg1"/>
                </a:solidFill>
                <a:latin typeface="Century Gothic" panose="020B0502020202020204" pitchFamily="34" charset="0"/>
              </a:rPr>
              <a:t>Riolo</a:t>
            </a:r>
            <a:r>
              <a:rPr lang="en-US" sz="4000" b="1" dirty="0">
                <a:solidFill>
                  <a:schemeClr val="bg1"/>
                </a:solidFill>
                <a:latin typeface="Century Gothic" panose="020B0502020202020204" pitchFamily="34" charset="0"/>
              </a:rPr>
              <a:t> Vineyards </a:t>
            </a:r>
            <a:r>
              <a:rPr lang="en-US" sz="4000" dirty="0">
                <a:solidFill>
                  <a:schemeClr val="bg1"/>
                </a:solidFill>
                <a:latin typeface="Century Gothic" panose="020B0502020202020204" pitchFamily="34" charset="0"/>
              </a:rPr>
              <a:t>- approx. 529 acres of residential villages with open space and recreational opportunities offering </a:t>
            </a:r>
            <a:r>
              <a:rPr lang="en-US" sz="4000"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933</a:t>
            </a:r>
            <a:r>
              <a:rPr lang="en-US" sz="4000" dirty="0">
                <a:solidFill>
                  <a:schemeClr val="bg1"/>
                </a:solidFill>
                <a:latin typeface="Century Gothic" panose="020B0502020202020204" pitchFamily="34" charset="0"/>
              </a:rPr>
              <a:t> housing units  </a:t>
            </a:r>
          </a:p>
          <a:p>
            <a:pPr marL="571500" indent="-571500" defTabSz="1828800">
              <a:buFont typeface="Arial" panose="020B0604020202020204" pitchFamily="34" charset="0"/>
              <a:buChar char="•"/>
            </a:pPr>
            <a:endParaRPr lang="en-US" sz="1100" dirty="0">
              <a:solidFill>
                <a:schemeClr val="bg1"/>
              </a:solidFill>
              <a:latin typeface="Century Gothic" panose="020B0502020202020204" pitchFamily="34" charset="0"/>
            </a:endParaRPr>
          </a:p>
          <a:p>
            <a:pPr marL="571500" indent="-571500" defTabSz="1828800">
              <a:buFont typeface="Arial" panose="020B0604020202020204" pitchFamily="34" charset="0"/>
              <a:buChar char="•"/>
            </a:pPr>
            <a:r>
              <a:rPr lang="en-US" sz="4000" b="1" dirty="0">
                <a:solidFill>
                  <a:schemeClr val="bg1"/>
                </a:solidFill>
                <a:latin typeface="Century Gothic" panose="020B0502020202020204" pitchFamily="34" charset="0"/>
              </a:rPr>
              <a:t>Bickford Ranch </a:t>
            </a:r>
            <a:r>
              <a:rPr lang="en-US" sz="4000" dirty="0">
                <a:solidFill>
                  <a:schemeClr val="bg1"/>
                </a:solidFill>
                <a:latin typeface="Century Gothic" panose="020B0502020202020204" pitchFamily="34" charset="0"/>
              </a:rPr>
              <a:t>- A master planned mixed-use community with approx. </a:t>
            </a:r>
            <a:r>
              <a:rPr lang="en-US" sz="4000" dirty="0">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1,890</a:t>
            </a:r>
            <a:r>
              <a:rPr lang="en-US" sz="4000" dirty="0">
                <a:solidFill>
                  <a:schemeClr val="bg1"/>
                </a:solidFill>
                <a:latin typeface="Century Gothic" panose="020B0502020202020204" pitchFamily="34" charset="0"/>
              </a:rPr>
              <a:t> new residentials units</a:t>
            </a:r>
          </a:p>
          <a:p>
            <a:pPr marL="571500" indent="-571500" defTabSz="1828800">
              <a:buFont typeface="Arial" panose="020B0604020202020204" pitchFamily="34" charset="0"/>
              <a:buChar char="•"/>
            </a:pPr>
            <a:endParaRPr lang="en-US" sz="1200" b="1" dirty="0">
              <a:solidFill>
                <a:schemeClr val="bg1"/>
              </a:solidFill>
              <a:latin typeface="Century Gothic" panose="020B0502020202020204" pitchFamily="34" charset="0"/>
            </a:endParaRPr>
          </a:p>
          <a:p>
            <a:pPr marL="571500" lvl="0" indent="-571500" defTabSz="1828800">
              <a:buFont typeface="Arial" panose="020B0604020202020204" pitchFamily="34" charset="0"/>
              <a:buChar char="•"/>
            </a:pPr>
            <a:r>
              <a:rPr lang="en-US" sz="4000" b="1" dirty="0">
                <a:solidFill>
                  <a:schemeClr val="bg1"/>
                </a:solidFill>
                <a:latin typeface="Century Gothic" panose="020B0502020202020204" pitchFamily="34" charset="0"/>
              </a:rPr>
              <a:t>Regional University </a:t>
            </a:r>
            <a:r>
              <a:rPr lang="en-US" sz="4000" dirty="0">
                <a:solidFill>
                  <a:schemeClr val="bg1"/>
                </a:solidFill>
                <a:latin typeface="Century Gothic" panose="020B0502020202020204" pitchFamily="34" charset="0"/>
              </a:rPr>
              <a:t>- Planned to accommodate up to 6,000 students – and provide approximately 2,194 residential units </a:t>
            </a:r>
          </a:p>
          <a:p>
            <a:pPr defTabSz="1828800"/>
            <a:endParaRPr lang="en-US" sz="3600" dirty="0">
              <a:solidFill>
                <a:schemeClr val="bg1"/>
              </a:solidFill>
              <a:latin typeface="Calibri" panose="020F0502020204030204"/>
            </a:endParaRPr>
          </a:p>
        </p:txBody>
      </p:sp>
    </p:spTree>
    <p:extLst>
      <p:ext uri="{BB962C8B-B14F-4D97-AF65-F5344CB8AC3E}">
        <p14:creationId xmlns:p14="http://schemas.microsoft.com/office/powerpoint/2010/main" val="19206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51906"/>
                                        </p:tgtEl>
                                        <p:attrNameLst>
                                          <p:attrName>style.visibility</p:attrName>
                                        </p:attrNameLst>
                                      </p:cBhvr>
                                      <p:to>
                                        <p:strVal val="visible"/>
                                      </p:to>
                                    </p:set>
                                    <p:animEffect transition="in" filter="fade">
                                      <p:cBhvr>
                                        <p:cTn id="14" dur="1000"/>
                                        <p:tgtEl>
                                          <p:spTgt spid="251906"/>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5511EC-7970-49DA-8392-FDB032671213}"/>
              </a:ext>
            </a:extLst>
          </p:cNvPr>
          <p:cNvSpPr/>
          <p:nvPr/>
        </p:nvSpPr>
        <p:spPr>
          <a:xfrm>
            <a:off x="3735387" y="403472"/>
            <a:ext cx="15432321" cy="10284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9184A9E-48A7-4E9F-80B9-1C85003B4984}"/>
              </a:ext>
            </a:extLst>
          </p:cNvPr>
          <p:cNvSpPr/>
          <p:nvPr/>
        </p:nvSpPr>
        <p:spPr>
          <a:xfrm>
            <a:off x="14250443" y="1793370"/>
            <a:ext cx="9553304" cy="111540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685800" indent="-685800">
              <a:buFont typeface="Arial" panose="020B0604020202020204" pitchFamily="34" charset="0"/>
              <a:buChar char="•"/>
            </a:pPr>
            <a:endParaRPr lang="en-US" sz="4400" dirty="0">
              <a:solidFill>
                <a:schemeClr val="bg1"/>
              </a:solidFill>
              <a:latin typeface="Century Gothic" panose="020B0502020202020204" pitchFamily="34" charset="0"/>
            </a:endParaRPr>
          </a:p>
        </p:txBody>
      </p:sp>
      <p:sp>
        <p:nvSpPr>
          <p:cNvPr id="5" name="Title 4"/>
          <p:cNvSpPr>
            <a:spLocks noGrp="1"/>
          </p:cNvSpPr>
          <p:nvPr>
            <p:ph type="title"/>
          </p:nvPr>
        </p:nvSpPr>
        <p:spPr>
          <a:xfrm>
            <a:off x="5219467" y="403472"/>
            <a:ext cx="12954000" cy="1066800"/>
          </a:xfrm>
        </p:spPr>
        <p:txBody>
          <a:bodyPr>
            <a:noAutofit/>
          </a:bodyPr>
          <a:lstStyle/>
          <a:p>
            <a:pPr algn="ctr"/>
            <a:r>
              <a:rPr lang="en-US" sz="7200" b="1" dirty="0">
                <a:solidFill>
                  <a:srgbClr val="007549"/>
                </a:solidFill>
                <a:latin typeface="Century Gothic" panose="020B0502020202020204" pitchFamily="34" charset="0"/>
              </a:rPr>
              <a:t>West Placer Development </a:t>
            </a:r>
            <a:endParaRPr lang="en-US" sz="7200" b="1" spc="600" dirty="0">
              <a:solidFill>
                <a:srgbClr val="00B050"/>
              </a:solidFill>
              <a:latin typeface="Century Gothic" panose="020B0502020202020204" pitchFamily="34" charset="0"/>
            </a:endParaRPr>
          </a:p>
        </p:txBody>
      </p:sp>
      <p:pic>
        <p:nvPicPr>
          <p:cNvPr id="2519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228504" y="1793370"/>
            <a:ext cx="11737554" cy="11154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B50D093C-A007-4CC9-A1F6-3073C441E383}"/>
              </a:ext>
            </a:extLst>
          </p:cNvPr>
          <p:cNvSpPr txBox="1"/>
          <p:nvPr/>
        </p:nvSpPr>
        <p:spPr>
          <a:xfrm>
            <a:off x="15243877" y="1470272"/>
            <a:ext cx="8305800" cy="2000548"/>
          </a:xfrm>
          <a:prstGeom prst="rect">
            <a:avLst/>
          </a:prstGeom>
          <a:noFill/>
        </p:spPr>
        <p:txBody>
          <a:bodyPr wrap="square" rtlCol="0">
            <a:spAutoFit/>
          </a:bodyPr>
          <a:lstStyle/>
          <a:p>
            <a:pPr marL="571500" indent="-571500" defTabSz="1828800">
              <a:buFont typeface="Arial" panose="020B0604020202020204" pitchFamily="34" charset="0"/>
              <a:buChar char="•"/>
            </a:pPr>
            <a:endParaRPr lang="en-US" sz="3600" b="1" dirty="0">
              <a:solidFill>
                <a:schemeClr val="bg1"/>
              </a:solidFill>
              <a:latin typeface="Calibri" panose="020F0502020204030204"/>
            </a:endParaRPr>
          </a:p>
          <a:p>
            <a:pPr marL="571500" indent="-571500" defTabSz="1828800">
              <a:buFont typeface="Arial" panose="020B0604020202020204" pitchFamily="34" charset="0"/>
              <a:buChar char="•"/>
            </a:pPr>
            <a:endParaRPr lang="en-US" sz="4400" dirty="0">
              <a:solidFill>
                <a:schemeClr val="bg1"/>
              </a:solidFill>
              <a:latin typeface="Century Gothic" panose="020B0502020202020204" pitchFamily="34" charset="0"/>
            </a:endParaRPr>
          </a:p>
          <a:p>
            <a:pPr marL="571500" indent="-571500" defTabSz="1828800">
              <a:buFont typeface="Arial" panose="020B0604020202020204" pitchFamily="34" charset="0"/>
              <a:buChar char="•"/>
            </a:pPr>
            <a:endParaRPr lang="en-US" sz="440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DA4D1A87-2A80-4E67-9626-E074A017D0E3}"/>
              </a:ext>
            </a:extLst>
          </p:cNvPr>
          <p:cNvSpPr txBox="1"/>
          <p:nvPr/>
        </p:nvSpPr>
        <p:spPr>
          <a:xfrm>
            <a:off x="14359252" y="2388874"/>
            <a:ext cx="8867505" cy="769441"/>
          </a:xfrm>
          <a:prstGeom prst="rect">
            <a:avLst/>
          </a:prstGeom>
          <a:noFill/>
        </p:spPr>
        <p:txBody>
          <a:bodyPr wrap="square" rtlCol="0">
            <a:spAutoFit/>
          </a:bodyPr>
          <a:lstStyle/>
          <a:p>
            <a:r>
              <a:rPr lang="en-US" sz="4400" b="1" dirty="0">
                <a:solidFill>
                  <a:schemeClr val="bg1"/>
                </a:solidFill>
                <a:latin typeface="Century Gothic" panose="020B0502020202020204" pitchFamily="34" charset="0"/>
              </a:rPr>
              <a:t>Sunset Area Plan/Placer Ranch  </a:t>
            </a:r>
          </a:p>
        </p:txBody>
      </p:sp>
      <p:sp>
        <p:nvSpPr>
          <p:cNvPr id="7" name="TextBox 6">
            <a:extLst>
              <a:ext uri="{FF2B5EF4-FFF2-40B4-BE49-F238E27FC236}">
                <a16:creationId xmlns:a16="http://schemas.microsoft.com/office/drawing/2014/main" id="{41FDD164-2468-4C34-8E1C-98AA620A16E7}"/>
              </a:ext>
            </a:extLst>
          </p:cNvPr>
          <p:cNvSpPr txBox="1"/>
          <p:nvPr/>
        </p:nvSpPr>
        <p:spPr>
          <a:xfrm>
            <a:off x="14775153" y="3319864"/>
            <a:ext cx="9044359"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Century Gothic" panose="020B0502020202020204" pitchFamily="34" charset="0"/>
              </a:rPr>
              <a:t>Master plan adopted by Board of Supervisors in December  2019</a:t>
            </a:r>
            <a:endParaRPr lang="en-US" dirty="0">
              <a:solidFill>
                <a:schemeClr val="bg1"/>
              </a:solidFill>
            </a:endParaRPr>
          </a:p>
        </p:txBody>
      </p:sp>
      <p:sp>
        <p:nvSpPr>
          <p:cNvPr id="12" name="TextBox 11">
            <a:extLst>
              <a:ext uri="{FF2B5EF4-FFF2-40B4-BE49-F238E27FC236}">
                <a16:creationId xmlns:a16="http://schemas.microsoft.com/office/drawing/2014/main" id="{EFB57B04-2576-4004-BEB4-E52290459D97}"/>
              </a:ext>
            </a:extLst>
          </p:cNvPr>
          <p:cNvSpPr txBox="1"/>
          <p:nvPr/>
        </p:nvSpPr>
        <p:spPr>
          <a:xfrm>
            <a:off x="14850857" y="9698364"/>
            <a:ext cx="8451603"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Century Gothic" panose="020B0502020202020204" pitchFamily="34" charset="0"/>
              </a:rPr>
              <a:t>300 acres set aside for Sacramento State Satellite Campus for 25,000 students</a:t>
            </a:r>
          </a:p>
        </p:txBody>
      </p:sp>
      <p:sp>
        <p:nvSpPr>
          <p:cNvPr id="14" name="TextBox 13">
            <a:extLst>
              <a:ext uri="{FF2B5EF4-FFF2-40B4-BE49-F238E27FC236}">
                <a16:creationId xmlns:a16="http://schemas.microsoft.com/office/drawing/2014/main" id="{C354DDA6-3075-4FC8-AB4B-7266B264E0EC}"/>
              </a:ext>
            </a:extLst>
          </p:cNvPr>
          <p:cNvSpPr txBox="1"/>
          <p:nvPr/>
        </p:nvSpPr>
        <p:spPr>
          <a:xfrm>
            <a:off x="14836133" y="5605071"/>
            <a:ext cx="9044359" cy="1323439"/>
          </a:xfrm>
          <a:prstGeom prst="rect">
            <a:avLst/>
          </a:prstGeom>
          <a:noFill/>
        </p:spPr>
        <p:txBody>
          <a:bodyPr wrap="square" rtlCol="0">
            <a:spAutoFit/>
          </a:bodyPr>
          <a:lstStyle/>
          <a:p>
            <a:pPr marL="685800" indent="-685800">
              <a:buFont typeface="Arial" panose="020B0604020202020204" pitchFamily="34" charset="0"/>
              <a:buChar char="•"/>
            </a:pPr>
            <a:r>
              <a:rPr lang="en-US" sz="4000" dirty="0">
                <a:solidFill>
                  <a:schemeClr val="bg1"/>
                </a:solidFill>
                <a:latin typeface="Century Gothic" panose="020B0502020202020204" pitchFamily="34" charset="0"/>
              </a:rPr>
              <a:t>Encompasses 8,500 acres of unincorporated land area</a:t>
            </a:r>
          </a:p>
        </p:txBody>
      </p:sp>
      <p:sp>
        <p:nvSpPr>
          <p:cNvPr id="15" name="TextBox 14">
            <a:extLst>
              <a:ext uri="{FF2B5EF4-FFF2-40B4-BE49-F238E27FC236}">
                <a16:creationId xmlns:a16="http://schemas.microsoft.com/office/drawing/2014/main" id="{7ED9EAA1-1F38-45CA-A3C2-F050FF0C341F}"/>
              </a:ext>
            </a:extLst>
          </p:cNvPr>
          <p:cNvSpPr txBox="1"/>
          <p:nvPr/>
        </p:nvSpPr>
        <p:spPr>
          <a:xfrm>
            <a:off x="14801293" y="7251608"/>
            <a:ext cx="8451604"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Century Gothic" panose="020B0502020202020204" pitchFamily="34" charset="0"/>
              </a:rPr>
              <a:t>Placer Ranch within the project area is planned for 5,600  homes</a:t>
            </a:r>
          </a:p>
        </p:txBody>
      </p:sp>
    </p:spTree>
    <p:extLst>
      <p:ext uri="{BB962C8B-B14F-4D97-AF65-F5344CB8AC3E}">
        <p14:creationId xmlns:p14="http://schemas.microsoft.com/office/powerpoint/2010/main" val="357005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51906"/>
                                        </p:tgtEl>
                                        <p:attrNameLst>
                                          <p:attrName>style.visibility</p:attrName>
                                        </p:attrNameLst>
                                      </p:cBhvr>
                                      <p:to>
                                        <p:strVal val="visible"/>
                                      </p:to>
                                    </p:set>
                                    <p:animEffect transition="in" filter="fade">
                                      <p:cBhvr>
                                        <p:cTn id="14" dur="1000"/>
                                        <p:tgtEl>
                                          <p:spTgt spid="251906"/>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1000"/>
                                        <p:tgtEl>
                                          <p:spTgt spid="7">
                                            <p:txEl>
                                              <p:pRg st="0" end="0"/>
                                            </p:txEl>
                                          </p:spTgt>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p:bldP spid="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32226" b="-331"/>
          <a:stretch/>
        </p:blipFill>
        <p:spPr>
          <a:xfrm>
            <a:off x="1" y="-68943"/>
            <a:ext cx="8517630" cy="1385388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4575"/>
          <a:stretch/>
        </p:blipFill>
        <p:spPr>
          <a:xfrm>
            <a:off x="2135187" y="-495580"/>
            <a:ext cx="22251988" cy="14569274"/>
          </a:xfrm>
          <a:prstGeom prst="rect">
            <a:avLst/>
          </a:prstGeom>
        </p:spPr>
      </p:pic>
      <p:sp>
        <p:nvSpPr>
          <p:cNvPr id="7" name="Title 1"/>
          <p:cNvSpPr>
            <a:spLocks noGrp="1"/>
          </p:cNvSpPr>
          <p:nvPr>
            <p:ph type="title"/>
          </p:nvPr>
        </p:nvSpPr>
        <p:spPr>
          <a:xfrm>
            <a:off x="5411787" y="490736"/>
            <a:ext cx="17543463" cy="973871"/>
          </a:xfrm>
        </p:spPr>
        <p:txBody>
          <a:bodyPr>
            <a:noAutofit/>
          </a:bodyPr>
          <a:lstStyle/>
          <a:p>
            <a:pPr algn="ctr"/>
            <a:r>
              <a:rPr lang="en-US" sz="7200" b="1" dirty="0">
                <a:solidFill>
                  <a:schemeClr val="bg1"/>
                </a:solidFill>
                <a:latin typeface="Century Gothic" panose="020B0502020202020204" pitchFamily="34" charset="0"/>
              </a:rPr>
              <a:t>Transportation</a:t>
            </a:r>
          </a:p>
        </p:txBody>
      </p:sp>
      <p:pic>
        <p:nvPicPr>
          <p:cNvPr id="8" name="Picture 7">
            <a:extLst>
              <a:ext uri="{FF2B5EF4-FFF2-40B4-BE49-F238E27FC236}">
                <a16:creationId xmlns:a16="http://schemas.microsoft.com/office/drawing/2014/main" id="{0723383E-878A-4F49-A035-E6CEB2500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14188" y="11237046"/>
            <a:ext cx="5283473" cy="2050791"/>
          </a:xfrm>
          <a:prstGeom prst="rect">
            <a:avLst/>
          </a:prstGeom>
        </p:spPr>
      </p:pic>
      <p:pic>
        <p:nvPicPr>
          <p:cNvPr id="9" name="Picture 3">
            <a:extLst>
              <a:ext uri="{FF2B5EF4-FFF2-40B4-BE49-F238E27FC236}">
                <a16:creationId xmlns:a16="http://schemas.microsoft.com/office/drawing/2014/main" id="{5EBAB37B-FB3F-49EA-B9BB-729343F30D9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507644" y="4724400"/>
            <a:ext cx="10453327" cy="637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chemeClr val="tx1"/>
                </a:solidFill>
                <a:miter lim="800000"/>
                <a:headEnd/>
                <a:tailEnd/>
              </a14:hiddenLine>
            </a:ext>
          </a:extLst>
        </p:spPr>
      </p:pic>
      <p:pic>
        <p:nvPicPr>
          <p:cNvPr id="3" name="Picture 2">
            <a:extLst>
              <a:ext uri="{FF2B5EF4-FFF2-40B4-BE49-F238E27FC236}">
                <a16:creationId xmlns:a16="http://schemas.microsoft.com/office/drawing/2014/main" id="{6299D98B-96CA-4393-A91C-3F64BE761589}"/>
              </a:ext>
            </a:extLst>
          </p:cNvPr>
          <p:cNvPicPr>
            <a:picLocks noChangeAspect="1"/>
          </p:cNvPicPr>
          <p:nvPr/>
        </p:nvPicPr>
        <p:blipFill>
          <a:blip r:embed="rId7"/>
          <a:stretch>
            <a:fillRect/>
          </a:stretch>
        </p:blipFill>
        <p:spPr>
          <a:xfrm>
            <a:off x="4478775" y="2024285"/>
            <a:ext cx="10453326" cy="6662515"/>
          </a:xfrm>
          <a:prstGeom prst="rect">
            <a:avLst/>
          </a:prstGeom>
        </p:spPr>
      </p:pic>
      <p:sp>
        <p:nvSpPr>
          <p:cNvPr id="2" name="Slide Number Placeholder 1">
            <a:extLst>
              <a:ext uri="{FF2B5EF4-FFF2-40B4-BE49-F238E27FC236}">
                <a16:creationId xmlns:a16="http://schemas.microsoft.com/office/drawing/2014/main" id="{57963B96-8679-4690-AFEE-56FB70B35D3C}"/>
              </a:ext>
            </a:extLst>
          </p:cNvPr>
          <p:cNvSpPr>
            <a:spLocks noGrp="1"/>
          </p:cNvSpPr>
          <p:nvPr>
            <p:ph type="sldNum" sz="quarter" idx="12"/>
          </p:nvPr>
        </p:nvSpPr>
        <p:spPr/>
        <p:txBody>
          <a:bodyPr/>
          <a:lstStyle/>
          <a:p>
            <a:fld id="{434729E3-2E82-4CFB-8E7C-60B0DB8F16A9}" type="slidenum">
              <a:rPr lang="en-US" smtClean="0"/>
              <a:t>8</a:t>
            </a:fld>
            <a:endParaRPr lang="en-US"/>
          </a:p>
        </p:txBody>
      </p:sp>
      <p:sp>
        <p:nvSpPr>
          <p:cNvPr id="6" name="TextBox 5">
            <a:extLst>
              <a:ext uri="{FF2B5EF4-FFF2-40B4-BE49-F238E27FC236}">
                <a16:creationId xmlns:a16="http://schemas.microsoft.com/office/drawing/2014/main" id="{99535C77-89CA-4321-BC8C-7981C7F0E08D}"/>
              </a:ext>
            </a:extLst>
          </p:cNvPr>
          <p:cNvSpPr txBox="1"/>
          <p:nvPr/>
        </p:nvSpPr>
        <p:spPr>
          <a:xfrm>
            <a:off x="16765587" y="3079296"/>
            <a:ext cx="5955476" cy="1015663"/>
          </a:xfrm>
          <a:prstGeom prst="rect">
            <a:avLst/>
          </a:prstGeom>
          <a:noFill/>
        </p:spPr>
        <p:txBody>
          <a:bodyPr wrap="none" rtlCol="0">
            <a:spAutoFit/>
          </a:bodyPr>
          <a:lstStyle/>
          <a:p>
            <a:r>
              <a:rPr lang="en-US" sz="6000" b="1" dirty="0">
                <a:solidFill>
                  <a:schemeClr val="bg2"/>
                </a:solidFill>
              </a:rPr>
              <a:t>Placer Parkway</a:t>
            </a:r>
          </a:p>
        </p:txBody>
      </p:sp>
    </p:spTree>
    <p:extLst>
      <p:ext uri="{BB962C8B-B14F-4D97-AF65-F5344CB8AC3E}">
        <p14:creationId xmlns:p14="http://schemas.microsoft.com/office/powerpoint/2010/main" val="13534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B215C35F-9DB3-428A-87D3-32A16C7BC8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128927" cy="13679137"/>
          </a:xfrm>
          <a:prstGeom prst="rect">
            <a:avLst/>
          </a:prstGeom>
        </p:spPr>
      </p:pic>
      <p:sp>
        <p:nvSpPr>
          <p:cNvPr id="7" name="Title 1"/>
          <p:cNvSpPr>
            <a:spLocks noGrp="1"/>
          </p:cNvSpPr>
          <p:nvPr>
            <p:ph type="title"/>
          </p:nvPr>
        </p:nvSpPr>
        <p:spPr>
          <a:xfrm>
            <a:off x="5409896" y="157640"/>
            <a:ext cx="17543463" cy="973871"/>
          </a:xfrm>
        </p:spPr>
        <p:txBody>
          <a:bodyPr>
            <a:noAutofit/>
          </a:bodyPr>
          <a:lstStyle/>
          <a:p>
            <a:pPr algn="ctr"/>
            <a:r>
              <a:rPr lang="en-US" sz="7200" b="1" dirty="0">
                <a:solidFill>
                  <a:schemeClr val="tx1">
                    <a:lumMod val="95000"/>
                  </a:schemeClr>
                </a:solidFill>
                <a:latin typeface="Century Gothic" panose="020B0502020202020204" pitchFamily="34" charset="0"/>
              </a:rPr>
              <a:t>Transportation</a:t>
            </a:r>
          </a:p>
        </p:txBody>
      </p:sp>
      <p:sp>
        <p:nvSpPr>
          <p:cNvPr id="14" name="TextBox 13"/>
          <p:cNvSpPr txBox="1"/>
          <p:nvPr/>
        </p:nvSpPr>
        <p:spPr>
          <a:xfrm>
            <a:off x="9686114" y="1420118"/>
            <a:ext cx="10417458" cy="830997"/>
          </a:xfrm>
          <a:prstGeom prst="rect">
            <a:avLst/>
          </a:prstGeom>
          <a:noFill/>
        </p:spPr>
        <p:txBody>
          <a:bodyPr wrap="square" rtlCol="0">
            <a:spAutoFit/>
          </a:bodyPr>
          <a:lstStyle/>
          <a:p>
            <a:pPr lvl="0"/>
            <a:r>
              <a:rPr lang="en-US" sz="4800" b="1" dirty="0">
                <a:solidFill>
                  <a:schemeClr val="tx1">
                    <a:lumMod val="95000"/>
                  </a:schemeClr>
                </a:solidFill>
                <a:latin typeface="Century Gothic" panose="020B0502020202020204" pitchFamily="34" charset="0"/>
              </a:rPr>
              <a:t>West Placer Construction Projects</a:t>
            </a:r>
          </a:p>
        </p:txBody>
      </p:sp>
      <p:grpSp>
        <p:nvGrpSpPr>
          <p:cNvPr id="75" name="Group 74">
            <a:extLst>
              <a:ext uri="{FF2B5EF4-FFF2-40B4-BE49-F238E27FC236}">
                <a16:creationId xmlns:a16="http://schemas.microsoft.com/office/drawing/2014/main" id="{4A3DEC91-C4FA-48C7-9349-18D733840547}"/>
              </a:ext>
            </a:extLst>
          </p:cNvPr>
          <p:cNvGrpSpPr/>
          <p:nvPr/>
        </p:nvGrpSpPr>
        <p:grpSpPr>
          <a:xfrm>
            <a:off x="8032686" y="2393827"/>
            <a:ext cx="14935200" cy="10896933"/>
            <a:chOff x="3811587" y="2306977"/>
            <a:chExt cx="11512687" cy="11125706"/>
          </a:xfrm>
        </p:grpSpPr>
        <p:pic>
          <p:nvPicPr>
            <p:cNvPr id="3" name="Picture 2">
              <a:extLst>
                <a:ext uri="{FF2B5EF4-FFF2-40B4-BE49-F238E27FC236}">
                  <a16:creationId xmlns:a16="http://schemas.microsoft.com/office/drawing/2014/main" id="{216D7267-101E-4FB8-9333-CCC741C960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1587" y="2306977"/>
              <a:ext cx="11512687" cy="11125706"/>
            </a:xfrm>
            <a:prstGeom prst="rect">
              <a:avLst/>
            </a:prstGeom>
          </p:spPr>
        </p:pic>
        <p:sp>
          <p:nvSpPr>
            <p:cNvPr id="31" name="Isosceles Triangle 30">
              <a:extLst>
                <a:ext uri="{FF2B5EF4-FFF2-40B4-BE49-F238E27FC236}">
                  <a16:creationId xmlns:a16="http://schemas.microsoft.com/office/drawing/2014/main" id="{DA7FD05F-0E90-4002-93E7-42CCC50F709B}"/>
                </a:ext>
              </a:extLst>
            </p:cNvPr>
            <p:cNvSpPr/>
            <p:nvPr/>
          </p:nvSpPr>
          <p:spPr>
            <a:xfrm>
              <a:off x="4914862" y="5424055"/>
              <a:ext cx="377750" cy="64445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ndParaRPr>
            </a:p>
          </p:txBody>
        </p:sp>
        <p:sp>
          <p:nvSpPr>
            <p:cNvPr id="32" name="Isosceles Triangle 31">
              <a:extLst>
                <a:ext uri="{FF2B5EF4-FFF2-40B4-BE49-F238E27FC236}">
                  <a16:creationId xmlns:a16="http://schemas.microsoft.com/office/drawing/2014/main" id="{963B0E22-21DC-43FD-9E41-CEB6B1AA2934}"/>
                </a:ext>
              </a:extLst>
            </p:cNvPr>
            <p:cNvSpPr/>
            <p:nvPr/>
          </p:nvSpPr>
          <p:spPr>
            <a:xfrm>
              <a:off x="10530273" y="5600675"/>
              <a:ext cx="371512" cy="58793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ndParaRPr>
            </a:p>
          </p:txBody>
        </p:sp>
      </p:grpSp>
      <p:sp>
        <p:nvSpPr>
          <p:cNvPr id="79" name="TextBox 78">
            <a:extLst>
              <a:ext uri="{FF2B5EF4-FFF2-40B4-BE49-F238E27FC236}">
                <a16:creationId xmlns:a16="http://schemas.microsoft.com/office/drawing/2014/main" id="{C76989E0-A7D2-475A-B32A-F4945FF9471F}"/>
              </a:ext>
            </a:extLst>
          </p:cNvPr>
          <p:cNvSpPr txBox="1"/>
          <p:nvPr/>
        </p:nvSpPr>
        <p:spPr>
          <a:xfrm rot="-5400000">
            <a:off x="20920188" y="3685795"/>
            <a:ext cx="2609484" cy="707886"/>
          </a:xfrm>
          <a:prstGeom prst="rect">
            <a:avLst/>
          </a:prstGeom>
          <a:noFill/>
        </p:spPr>
        <p:txBody>
          <a:bodyPr wrap="square" rtlCol="0">
            <a:spAutoFit/>
          </a:bodyPr>
          <a:lstStyle/>
          <a:p>
            <a:r>
              <a:rPr lang="en-US" sz="4000" i="1" dirty="0">
                <a:solidFill>
                  <a:srgbClr val="FFFF00"/>
                </a:solidFill>
              </a:rPr>
              <a:t>Roseville</a:t>
            </a:r>
          </a:p>
        </p:txBody>
      </p:sp>
      <p:sp>
        <p:nvSpPr>
          <p:cNvPr id="80" name="TextBox 79">
            <a:extLst>
              <a:ext uri="{FF2B5EF4-FFF2-40B4-BE49-F238E27FC236}">
                <a16:creationId xmlns:a16="http://schemas.microsoft.com/office/drawing/2014/main" id="{2ECACF0C-E99C-4200-A4E1-C8D04BF98D04}"/>
              </a:ext>
            </a:extLst>
          </p:cNvPr>
          <p:cNvSpPr txBox="1"/>
          <p:nvPr/>
        </p:nvSpPr>
        <p:spPr>
          <a:xfrm>
            <a:off x="13708741" y="8614053"/>
            <a:ext cx="2048695" cy="1323439"/>
          </a:xfrm>
          <a:prstGeom prst="rect">
            <a:avLst/>
          </a:prstGeom>
          <a:noFill/>
        </p:spPr>
        <p:txBody>
          <a:bodyPr wrap="square" rtlCol="0">
            <a:spAutoFit/>
          </a:bodyPr>
          <a:lstStyle/>
          <a:p>
            <a:r>
              <a:rPr lang="en-US" sz="4000" b="1" dirty="0">
                <a:solidFill>
                  <a:srgbClr val="FFFF00"/>
                </a:solidFill>
              </a:rPr>
              <a:t>Dry Creek</a:t>
            </a:r>
          </a:p>
        </p:txBody>
      </p:sp>
      <p:sp>
        <p:nvSpPr>
          <p:cNvPr id="81" name="TextBox 80">
            <a:extLst>
              <a:ext uri="{FF2B5EF4-FFF2-40B4-BE49-F238E27FC236}">
                <a16:creationId xmlns:a16="http://schemas.microsoft.com/office/drawing/2014/main" id="{06F962D8-2998-4912-9D40-34EFAAFC1C88}"/>
              </a:ext>
            </a:extLst>
          </p:cNvPr>
          <p:cNvSpPr txBox="1"/>
          <p:nvPr/>
        </p:nvSpPr>
        <p:spPr>
          <a:xfrm>
            <a:off x="14181627" y="12068890"/>
            <a:ext cx="3522483" cy="1323439"/>
          </a:xfrm>
          <a:prstGeom prst="rect">
            <a:avLst/>
          </a:prstGeom>
          <a:noFill/>
        </p:spPr>
        <p:txBody>
          <a:bodyPr wrap="square" rtlCol="0">
            <a:spAutoFit/>
          </a:bodyPr>
          <a:lstStyle/>
          <a:p>
            <a:r>
              <a:rPr lang="en-US" sz="4000" b="1" dirty="0">
                <a:solidFill>
                  <a:schemeClr val="bg2">
                    <a:lumMod val="60000"/>
                    <a:lumOff val="40000"/>
                  </a:schemeClr>
                </a:solidFill>
              </a:rPr>
              <a:t>Sacramento County</a:t>
            </a:r>
          </a:p>
        </p:txBody>
      </p:sp>
      <p:sp>
        <p:nvSpPr>
          <p:cNvPr id="82" name="TextBox 81">
            <a:extLst>
              <a:ext uri="{FF2B5EF4-FFF2-40B4-BE49-F238E27FC236}">
                <a16:creationId xmlns:a16="http://schemas.microsoft.com/office/drawing/2014/main" id="{DA61590C-846A-4130-BC45-D70D7787B3EC}"/>
              </a:ext>
            </a:extLst>
          </p:cNvPr>
          <p:cNvSpPr txBox="1"/>
          <p:nvPr/>
        </p:nvSpPr>
        <p:spPr>
          <a:xfrm rot="60000">
            <a:off x="13331929" y="6587429"/>
            <a:ext cx="3303127" cy="1323439"/>
          </a:xfrm>
          <a:prstGeom prst="rect">
            <a:avLst/>
          </a:prstGeom>
          <a:noFill/>
        </p:spPr>
        <p:txBody>
          <a:bodyPr wrap="square" rtlCol="0">
            <a:spAutoFit/>
          </a:bodyPr>
          <a:lstStyle/>
          <a:p>
            <a:r>
              <a:rPr lang="en-US" sz="4000" b="1" dirty="0">
                <a:solidFill>
                  <a:schemeClr val="bg2">
                    <a:lumMod val="60000"/>
                    <a:lumOff val="40000"/>
                  </a:schemeClr>
                </a:solidFill>
              </a:rPr>
              <a:t>Placer County</a:t>
            </a:r>
          </a:p>
        </p:txBody>
      </p:sp>
      <p:sp>
        <p:nvSpPr>
          <p:cNvPr id="83" name="TextBox 82">
            <a:extLst>
              <a:ext uri="{FF2B5EF4-FFF2-40B4-BE49-F238E27FC236}">
                <a16:creationId xmlns:a16="http://schemas.microsoft.com/office/drawing/2014/main" id="{A12312D8-EF6D-43A5-AE76-E9BABC333877}"/>
              </a:ext>
            </a:extLst>
          </p:cNvPr>
          <p:cNvSpPr txBox="1"/>
          <p:nvPr/>
        </p:nvSpPr>
        <p:spPr>
          <a:xfrm rot="16200000">
            <a:off x="10136558" y="8784390"/>
            <a:ext cx="3737157" cy="707886"/>
          </a:xfrm>
          <a:prstGeom prst="rect">
            <a:avLst/>
          </a:prstGeom>
          <a:noFill/>
        </p:spPr>
        <p:txBody>
          <a:bodyPr wrap="square" rtlCol="0">
            <a:spAutoFit/>
          </a:bodyPr>
          <a:lstStyle/>
          <a:p>
            <a:r>
              <a:rPr lang="en-US" sz="4000" b="1" dirty="0">
                <a:solidFill>
                  <a:srgbClr val="FFFF00"/>
                </a:solidFill>
              </a:rPr>
              <a:t>Watt Avenue</a:t>
            </a:r>
          </a:p>
        </p:txBody>
      </p:sp>
      <p:sp>
        <p:nvSpPr>
          <p:cNvPr id="84" name="TextBox 83">
            <a:extLst>
              <a:ext uri="{FF2B5EF4-FFF2-40B4-BE49-F238E27FC236}">
                <a16:creationId xmlns:a16="http://schemas.microsoft.com/office/drawing/2014/main" id="{4D75C48C-0A8B-413C-A36C-5274DB04DA29}"/>
              </a:ext>
            </a:extLst>
          </p:cNvPr>
          <p:cNvSpPr txBox="1"/>
          <p:nvPr/>
        </p:nvSpPr>
        <p:spPr>
          <a:xfrm rot="16200000">
            <a:off x="18470945" y="8774602"/>
            <a:ext cx="2453120" cy="1323439"/>
          </a:xfrm>
          <a:prstGeom prst="rect">
            <a:avLst/>
          </a:prstGeom>
          <a:noFill/>
        </p:spPr>
        <p:txBody>
          <a:bodyPr wrap="square" rtlCol="0">
            <a:spAutoFit/>
          </a:bodyPr>
          <a:lstStyle/>
          <a:p>
            <a:r>
              <a:rPr lang="en-US" sz="4000" b="1" dirty="0" err="1">
                <a:solidFill>
                  <a:srgbClr val="FFFF00"/>
                </a:solidFill>
              </a:rPr>
              <a:t>Walerga</a:t>
            </a:r>
            <a:r>
              <a:rPr lang="en-US" sz="4000" b="1" dirty="0">
                <a:solidFill>
                  <a:srgbClr val="FFFF00"/>
                </a:solidFill>
              </a:rPr>
              <a:t> Road</a:t>
            </a:r>
          </a:p>
        </p:txBody>
      </p:sp>
      <p:sp>
        <p:nvSpPr>
          <p:cNvPr id="85" name="TextBox 84">
            <a:extLst>
              <a:ext uri="{FF2B5EF4-FFF2-40B4-BE49-F238E27FC236}">
                <a16:creationId xmlns:a16="http://schemas.microsoft.com/office/drawing/2014/main" id="{6C6F5E1D-185D-43BE-A8A7-90D228DC36B0}"/>
              </a:ext>
            </a:extLst>
          </p:cNvPr>
          <p:cNvSpPr txBox="1"/>
          <p:nvPr/>
        </p:nvSpPr>
        <p:spPr>
          <a:xfrm>
            <a:off x="8087820" y="8360944"/>
            <a:ext cx="2752250" cy="1323439"/>
          </a:xfrm>
          <a:prstGeom prst="rect">
            <a:avLst/>
          </a:prstGeom>
          <a:noFill/>
        </p:spPr>
        <p:txBody>
          <a:bodyPr wrap="square" rtlCol="0">
            <a:spAutoFit/>
          </a:bodyPr>
          <a:lstStyle/>
          <a:p>
            <a:r>
              <a:rPr lang="en-US" sz="4000" b="1" dirty="0">
                <a:solidFill>
                  <a:srgbClr val="FFFF00"/>
                </a:solidFill>
              </a:rPr>
              <a:t>Placer Vineyards</a:t>
            </a:r>
          </a:p>
        </p:txBody>
      </p:sp>
      <p:sp>
        <p:nvSpPr>
          <p:cNvPr id="86" name="TextBox 85">
            <a:extLst>
              <a:ext uri="{FF2B5EF4-FFF2-40B4-BE49-F238E27FC236}">
                <a16:creationId xmlns:a16="http://schemas.microsoft.com/office/drawing/2014/main" id="{7D1B2F84-85E5-46D2-9097-37421DE302C2}"/>
              </a:ext>
            </a:extLst>
          </p:cNvPr>
          <p:cNvSpPr txBox="1"/>
          <p:nvPr/>
        </p:nvSpPr>
        <p:spPr>
          <a:xfrm>
            <a:off x="15634880" y="10611954"/>
            <a:ext cx="3191581" cy="1323439"/>
          </a:xfrm>
          <a:prstGeom prst="rect">
            <a:avLst/>
          </a:prstGeom>
          <a:noFill/>
        </p:spPr>
        <p:txBody>
          <a:bodyPr wrap="square" rtlCol="0">
            <a:spAutoFit/>
          </a:bodyPr>
          <a:lstStyle/>
          <a:p>
            <a:r>
              <a:rPr lang="en-US" sz="4000" b="1" dirty="0" err="1">
                <a:solidFill>
                  <a:srgbClr val="FFFF00"/>
                </a:solidFill>
              </a:rPr>
              <a:t>Riolo</a:t>
            </a:r>
            <a:r>
              <a:rPr lang="en-US" sz="4000" b="1" dirty="0">
                <a:solidFill>
                  <a:srgbClr val="FFFF00"/>
                </a:solidFill>
              </a:rPr>
              <a:t> Vineyards</a:t>
            </a:r>
          </a:p>
        </p:txBody>
      </p:sp>
      <p:sp>
        <p:nvSpPr>
          <p:cNvPr id="88" name="TextBox 87">
            <a:extLst>
              <a:ext uri="{FF2B5EF4-FFF2-40B4-BE49-F238E27FC236}">
                <a16:creationId xmlns:a16="http://schemas.microsoft.com/office/drawing/2014/main" id="{E9BD2CA5-9ECB-4A87-BA8D-0A866EDD733A}"/>
              </a:ext>
            </a:extLst>
          </p:cNvPr>
          <p:cNvSpPr txBox="1"/>
          <p:nvPr/>
        </p:nvSpPr>
        <p:spPr>
          <a:xfrm>
            <a:off x="15956492" y="3868949"/>
            <a:ext cx="3012764" cy="1323439"/>
          </a:xfrm>
          <a:prstGeom prst="rect">
            <a:avLst/>
          </a:prstGeom>
          <a:noFill/>
        </p:spPr>
        <p:txBody>
          <a:bodyPr wrap="square" rtlCol="0">
            <a:spAutoFit/>
          </a:bodyPr>
          <a:lstStyle/>
          <a:p>
            <a:r>
              <a:rPr lang="en-US" sz="4000" b="1" dirty="0">
                <a:solidFill>
                  <a:srgbClr val="FFFF00"/>
                </a:solidFill>
              </a:rPr>
              <a:t>Sierra Vista</a:t>
            </a:r>
          </a:p>
          <a:p>
            <a:r>
              <a:rPr lang="en-US" sz="4000" i="1" dirty="0">
                <a:solidFill>
                  <a:srgbClr val="FFFF00"/>
                </a:solidFill>
              </a:rPr>
              <a:t>(Roseville)</a:t>
            </a:r>
          </a:p>
        </p:txBody>
      </p:sp>
      <p:sp>
        <p:nvSpPr>
          <p:cNvPr id="2" name="Slide Number Placeholder 1">
            <a:extLst>
              <a:ext uri="{FF2B5EF4-FFF2-40B4-BE49-F238E27FC236}">
                <a16:creationId xmlns:a16="http://schemas.microsoft.com/office/drawing/2014/main" id="{EB9F323C-4935-471C-90D2-D6D609079BE7}"/>
              </a:ext>
            </a:extLst>
          </p:cNvPr>
          <p:cNvSpPr>
            <a:spLocks noGrp="1"/>
          </p:cNvSpPr>
          <p:nvPr>
            <p:ph type="sldNum" sz="quarter" idx="12"/>
          </p:nvPr>
        </p:nvSpPr>
        <p:spPr/>
        <p:txBody>
          <a:bodyPr/>
          <a:lstStyle/>
          <a:p>
            <a:fld id="{434729E3-2E82-4CFB-8E7C-60B0DB8F16A9}" type="slidenum">
              <a:rPr lang="en-US" smtClean="0"/>
              <a:t>9</a:t>
            </a:fld>
            <a:endParaRPr lang="en-US"/>
          </a:p>
        </p:txBody>
      </p:sp>
    </p:spTree>
    <p:extLst>
      <p:ext uri="{BB962C8B-B14F-4D97-AF65-F5344CB8AC3E}">
        <p14:creationId xmlns:p14="http://schemas.microsoft.com/office/powerpoint/2010/main" val="33505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5563</TotalTime>
  <Words>2335</Words>
  <Application>Microsoft Macintosh PowerPoint</Application>
  <PresentationFormat>Custom</PresentationFormat>
  <Paragraphs>268</Paragraphs>
  <Slides>22</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Bahnschrift SemiCondensed</vt:lpstr>
      <vt:lpstr>Calibri</vt:lpstr>
      <vt:lpstr>Century Gothic</vt:lpstr>
      <vt:lpstr>Courier New</vt:lpstr>
      <vt:lpstr>Futura Std Book</vt:lpstr>
      <vt:lpstr>Futura Std Medium</vt:lpstr>
      <vt:lpstr>Symbol</vt:lpstr>
      <vt:lpstr>Wingdings</vt:lpstr>
      <vt:lpstr>Wingdings 3</vt:lpstr>
      <vt:lpstr>Ion</vt:lpstr>
      <vt:lpstr>                 Placer County | Business Alliance  Washington D.C. Trip   Todd Leopold, County Executive Officer October 20, 2021</vt:lpstr>
      <vt:lpstr>ECONOMIC OUTLOOK—Placer County </vt:lpstr>
      <vt:lpstr>Placer County Population Statistics</vt:lpstr>
      <vt:lpstr>PowerPoint Presentation</vt:lpstr>
      <vt:lpstr>2021 Redistricting Timeline</vt:lpstr>
      <vt:lpstr>West Placer Development </vt:lpstr>
      <vt:lpstr>West Placer Development </vt:lpstr>
      <vt:lpstr>Transportation</vt:lpstr>
      <vt:lpstr>Transportation</vt:lpstr>
      <vt:lpstr>PowerPoint Presentation</vt:lpstr>
      <vt:lpstr>Innovations</vt:lpstr>
      <vt:lpstr>PowerPoint Presentation</vt:lpstr>
      <vt:lpstr>ARPA  -  Funding Categories</vt:lpstr>
      <vt:lpstr>PowerPoint Presentation</vt:lpstr>
      <vt:lpstr>Business Retention Survey</vt:lpstr>
      <vt:lpstr>PowerPoint Presentation</vt:lpstr>
      <vt:lpstr>Business Retention &amp; Expansion</vt:lpstr>
      <vt:lpstr>Business Retention &amp; Expansion</vt:lpstr>
      <vt:lpstr>Business Retention Survey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Placer County, 2021  Rocklin Chamber of Commerce Joint Governmental Relations Committee Thursday, March 18, 2021 TODD LEOPOLD, Placer County Executive Officer</dc:title>
  <dc:creator>Lisa Burlison</dc:creator>
  <cp:lastModifiedBy>Gregg Healy</cp:lastModifiedBy>
  <cp:revision>267</cp:revision>
  <cp:lastPrinted>2021-09-28T22:07:16Z</cp:lastPrinted>
  <dcterms:created xsi:type="dcterms:W3CDTF">2021-03-17T00:28:11Z</dcterms:created>
  <dcterms:modified xsi:type="dcterms:W3CDTF">2021-11-04T15:41:00Z</dcterms:modified>
</cp:coreProperties>
</file>