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669" r:id="rId5"/>
    <p:sldMasterId id="2147483682" r:id="rId6"/>
  </p:sldMasterIdLst>
  <p:notesMasterIdLst>
    <p:notesMasterId r:id="rId25"/>
  </p:notesMasterIdLst>
  <p:handoutMasterIdLst>
    <p:handoutMasterId r:id="rId26"/>
  </p:handoutMasterIdLst>
  <p:sldIdLst>
    <p:sldId id="256" r:id="rId7"/>
    <p:sldId id="267" r:id="rId8"/>
    <p:sldId id="368" r:id="rId9"/>
    <p:sldId id="361" r:id="rId10"/>
    <p:sldId id="373" r:id="rId11"/>
    <p:sldId id="367" r:id="rId12"/>
    <p:sldId id="371" r:id="rId13"/>
    <p:sldId id="268" r:id="rId14"/>
    <p:sldId id="269" r:id="rId15"/>
    <p:sldId id="360" r:id="rId16"/>
    <p:sldId id="366" r:id="rId17"/>
    <p:sldId id="369" r:id="rId18"/>
    <p:sldId id="263" r:id="rId19"/>
    <p:sldId id="270" r:id="rId20"/>
    <p:sldId id="265" r:id="rId21"/>
    <p:sldId id="264" r:id="rId22"/>
    <p:sldId id="271" r:id="rId23"/>
    <p:sldId id="259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9F46"/>
    <a:srgbClr val="BA0003"/>
    <a:srgbClr val="62139E"/>
    <a:srgbClr val="219797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792" autoAdjust="0"/>
    <p:restoredTop sz="94726" autoAdjust="0"/>
  </p:normalViewPr>
  <p:slideViewPr>
    <p:cSldViewPr>
      <p:cViewPr varScale="1">
        <p:scale>
          <a:sx n="108" d="100"/>
          <a:sy n="108" d="100"/>
        </p:scale>
        <p:origin x="16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4320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Dugan" userId="8a47736e-893f-4e7e-8328-923c948caeb1" providerId="ADAL" clId="{DBC82B39-58D5-4AB8-A74B-455C0EAE6A25}"/>
    <pc:docChg chg="modSld">
      <pc:chgData name="Robert Dugan" userId="8a47736e-893f-4e7e-8328-923c948caeb1" providerId="ADAL" clId="{DBC82B39-58D5-4AB8-A74B-455C0EAE6A25}" dt="2021-10-18T18:45:10.771" v="27" actId="6549"/>
      <pc:docMkLst>
        <pc:docMk/>
      </pc:docMkLst>
      <pc:sldChg chg="modNotes">
        <pc:chgData name="Robert Dugan" userId="8a47736e-893f-4e7e-8328-923c948caeb1" providerId="ADAL" clId="{DBC82B39-58D5-4AB8-A74B-455C0EAE6A25}" dt="2021-10-18T18:45:01.385" v="25" actId="6549"/>
        <pc:sldMkLst>
          <pc:docMk/>
          <pc:sldMk cId="1034590678" sldId="263"/>
        </pc:sldMkLst>
      </pc:sldChg>
      <pc:sldChg chg="modNotes">
        <pc:chgData name="Robert Dugan" userId="8a47736e-893f-4e7e-8328-923c948caeb1" providerId="ADAL" clId="{DBC82B39-58D5-4AB8-A74B-455C0EAE6A25}" dt="2021-10-18T18:45:05.048" v="26" actId="6549"/>
        <pc:sldMkLst>
          <pc:docMk/>
          <pc:sldMk cId="1726410850" sldId="270"/>
        </pc:sldMkLst>
      </pc:sldChg>
      <pc:sldChg chg="modNotes">
        <pc:chgData name="Robert Dugan" userId="8a47736e-893f-4e7e-8328-923c948caeb1" providerId="ADAL" clId="{DBC82B39-58D5-4AB8-A74B-455C0EAE6A25}" dt="2021-10-18T18:45:10.771" v="27" actId="6549"/>
        <pc:sldMkLst>
          <pc:docMk/>
          <pc:sldMk cId="665815474" sldId="271"/>
        </pc:sldMkLst>
      </pc:sldChg>
      <pc:sldChg chg="modNotes">
        <pc:chgData name="Robert Dugan" userId="8a47736e-893f-4e7e-8328-923c948caeb1" providerId="ADAL" clId="{DBC82B39-58D5-4AB8-A74B-455C0EAE6A25}" dt="2021-10-18T18:44:18.934" v="23" actId="20577"/>
        <pc:sldMkLst>
          <pc:docMk/>
          <pc:sldMk cId="1753032040" sldId="360"/>
        </pc:sldMkLst>
      </pc:sldChg>
      <pc:sldChg chg="modNotes">
        <pc:chgData name="Robert Dugan" userId="8a47736e-893f-4e7e-8328-923c948caeb1" providerId="ADAL" clId="{DBC82B39-58D5-4AB8-A74B-455C0EAE6A25}" dt="2021-10-18T18:44:52.171" v="24" actId="6549"/>
        <pc:sldMkLst>
          <pc:docMk/>
          <pc:sldMk cId="2265588683" sldId="3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2" rIns="91563" bIns="45782" numCol="1" anchor="t" anchorCtr="0" compatLnSpc="1">
            <a:prstTxWarp prst="textNoShape">
              <a:avLst/>
            </a:prstTxWarp>
          </a:bodyPr>
          <a:lstStyle>
            <a:lvl1pPr defTabSz="914182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2" rIns="91563" bIns="45782" numCol="1" anchor="t" anchorCtr="0" compatLnSpc="1">
            <a:prstTxWarp prst="textNoShape">
              <a:avLst/>
            </a:prstTxWarp>
          </a:bodyPr>
          <a:lstStyle>
            <a:lvl1pPr algn="r" defTabSz="914182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2" rIns="91563" bIns="45782" numCol="1" anchor="b" anchorCtr="0" compatLnSpc="1">
            <a:prstTxWarp prst="textNoShape">
              <a:avLst/>
            </a:prstTxWarp>
          </a:bodyPr>
          <a:lstStyle>
            <a:lvl1pPr defTabSz="914182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2" rIns="91563" bIns="45782" numCol="1" anchor="b" anchorCtr="0" compatLnSpc="1">
            <a:prstTxWarp prst="textNoShape">
              <a:avLst/>
            </a:prstTxWarp>
          </a:bodyPr>
          <a:lstStyle>
            <a:lvl1pPr algn="r" defTabSz="914182" eaLnBrk="1" hangingPunct="1">
              <a:defRPr sz="1200">
                <a:latin typeface="Verdana" pitchFamily="34" charset="0"/>
              </a:defRPr>
            </a:lvl1pPr>
          </a:lstStyle>
          <a:p>
            <a:fld id="{BBF04DF0-AA9D-4A28-8ECD-DA570722B6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9219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defTabSz="931670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592" y="0"/>
            <a:ext cx="3039219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algn="r" defTabSz="931670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037"/>
            <a:ext cx="3039219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defTabSz="931670" eaLnBrk="1" hangingPunct="1">
              <a:defRPr sz="1200"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592" y="8829037"/>
            <a:ext cx="3039219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algn="r" defTabSz="931670" eaLnBrk="1" hangingPunct="1">
              <a:defRPr sz="1200">
                <a:latin typeface="Verdana" pitchFamily="34" charset="0"/>
              </a:defRPr>
            </a:lvl1pPr>
          </a:lstStyle>
          <a:p>
            <a:fld id="{6A1BA2C4-F2D5-4CBE-A352-01214E8E29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1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CB2C6-3CE7-435E-8EE7-28F99549BF03}" type="slidenum">
              <a:rPr lang="en-US"/>
              <a:pPr/>
              <a:t>1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driest soil conditions of record, 90% of normal snowpack resulted in 30% of normal runoff (percentages rounded).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05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79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13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203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3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15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42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5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2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4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2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Completed in 2008.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A2C4-F2D5-4CBE-A352-01214E8E29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8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90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98C0C-38F5-4DAE-823C-08F1686FBFD5}" type="slidenum">
              <a:rPr lang="en-US"/>
              <a:pPr/>
              <a:t>9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3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477000"/>
            <a:ext cx="43434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9A740264-DAF0-42D7-9048-7161802F728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305800" cy="4038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76584"/>
            <a:ext cx="5486400" cy="5859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800"/>
            <a:ext cx="5486400" cy="30178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68320-2EF2-4AA4-B89C-F982E2F5FD4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6994" y="5064982"/>
            <a:ext cx="5478449" cy="7563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381000" y="152400"/>
            <a:ext cx="838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9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0F327-5248-4E8D-B8DB-77C7720049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4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828800"/>
            <a:ext cx="2076450" cy="426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8800"/>
            <a:ext cx="6076950" cy="4267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B43C6-B06D-4199-91E7-474C7883B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61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99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477000"/>
            <a:ext cx="43434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9A740264-DAF0-42D7-9048-7161802F728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08398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305800" cy="3962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52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692B1-E7D8-4D15-9DE3-015CAF4D6D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45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1800"/>
            <a:ext cx="7772400" cy="27971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685800"/>
            <a:ext cx="7772400" cy="2286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577F0-A78C-461A-AC34-AF45E8F56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22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F2E68-B375-46E2-A565-063E03F2B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69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4040188" cy="914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041775" cy="914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958B6-436B-4051-ACAD-9531134D9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794F3-7A7E-43EB-A8E4-6A5FF6C6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4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9144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794F3-7A7E-43EB-A8E4-6A5FF6C6BD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8305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8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692B1-E7D8-4D15-9DE3-015CAF4D6D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3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EEB68-132F-435E-BCCA-C7A93C332E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70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129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12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D4D02-E04C-4190-ADF2-6B362362C9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8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76584"/>
            <a:ext cx="5486400" cy="5859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7798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68320-2EF2-4AA4-B89C-F982E2F5FD4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6994" y="5064982"/>
            <a:ext cx="5478449" cy="7563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59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0F327-5248-4E8D-B8DB-77C7720049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8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828800"/>
            <a:ext cx="2076450" cy="426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8800"/>
            <a:ext cx="6076950" cy="4267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B43C6-B06D-4199-91E7-474C7883B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71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0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1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1800"/>
            <a:ext cx="7772400" cy="27971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685800"/>
            <a:ext cx="7772400" cy="2286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577F0-A78C-461A-AC34-AF45E8F56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88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23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3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38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F2E68-B375-46E2-A565-063E03F2B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4040188" cy="914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041775" cy="914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958B6-436B-4051-ACAD-9531134D9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794F3-7A7E-43EB-A8E4-6A5FF6C6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7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794F3-7A7E-43EB-A8E4-6A5FF6C6BD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8305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0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EEB68-132F-435E-BCCA-C7A93C332E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1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D4D02-E04C-4190-ADF2-6B362362C9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9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30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05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95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3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6CE29F28-A230-4755-A00C-E02117AC11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8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30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305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95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3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6CE29F28-A230-4755-A00C-E02117AC1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600"/>
        </a:lnSpc>
        <a:spcBef>
          <a:spcPct val="0"/>
        </a:spcBef>
        <a:spcAft>
          <a:spcPts val="6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0438-5C46-4FFF-854D-20E0A87CAB7E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3F788-B0CA-4852-9405-8D2C60AD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1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B15808-BFD0-4D0D-80FD-0A22E6D088FD}"/>
              </a:ext>
            </a:extLst>
          </p:cNvPr>
          <p:cNvSpPr txBox="1">
            <a:spLocks/>
          </p:cNvSpPr>
          <p:nvPr/>
        </p:nvSpPr>
        <p:spPr bwMode="auto">
          <a:xfrm>
            <a:off x="228600" y="5277367"/>
            <a:ext cx="8229506" cy="106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b="1" i="1" kern="0" spc="300" dirty="0">
                <a:solidFill>
                  <a:srgbClr val="223E7D"/>
                </a:solidFill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Robert Dugan, PCWA</a:t>
            </a:r>
          </a:p>
          <a:p>
            <a:r>
              <a:rPr lang="en-US" sz="3200" b="1" i="1" kern="0" spc="300" dirty="0">
                <a:solidFill>
                  <a:srgbClr val="223E7D"/>
                </a:solidFill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  <a:t>Placer Business Alliance</a:t>
            </a:r>
            <a:br>
              <a:rPr lang="en-US" sz="3200" b="1" kern="0" spc="300" dirty="0">
                <a:solidFill>
                  <a:srgbClr val="223E7D"/>
                </a:solidFill>
                <a:latin typeface="Helvetica Neue LT Std 77 Bold Condensed" charset="0"/>
                <a:ea typeface="Helvetica Neue LT Std 77 Bold Condensed" charset="0"/>
                <a:cs typeface="Helvetica Neue LT Std 77 Bold Condensed" charset="0"/>
              </a:rPr>
            </a:br>
            <a:endParaRPr lang="en-US" sz="3200" i="1" kern="0" spc="300" dirty="0">
              <a:solidFill>
                <a:srgbClr val="19ACE3"/>
              </a:solidFill>
              <a:latin typeface="Helvetica 57 Condensed Oblique" charset="0"/>
              <a:ea typeface="Helvetica 57 Condensed Oblique" charset="0"/>
              <a:cs typeface="Helvetica 57 Condensed Obliqu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6DFFA4-EC9D-4F19-A587-BDE2E916C8F8}"/>
              </a:ext>
            </a:extLst>
          </p:cNvPr>
          <p:cNvSpPr txBox="1"/>
          <p:nvPr/>
        </p:nvSpPr>
        <p:spPr>
          <a:xfrm>
            <a:off x="457200" y="6132149"/>
            <a:ext cx="264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October,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4BCEA-85DD-43A9-8F47-AD6EA30C9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6086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7C88-1C3A-4FF9-93B8-17E66BDF8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905000"/>
            <a:ext cx="8915400" cy="4191000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Climate change will degrade our snowpack 50-75%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2021 Snowpack plummeted from 92% of normal in March to near zero percent by the end of May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This year’s near-average snowpack evaporated or soaked into the soil rather than flowing “running off” into reservoirs</a:t>
            </a:r>
          </a:p>
          <a:p>
            <a:pPr marL="0" indent="0" algn="ctr">
              <a:lnSpc>
                <a:spcPct val="200000"/>
              </a:lnSpc>
              <a:spcBef>
                <a:spcPts val="1800"/>
              </a:spcBef>
              <a:spcAft>
                <a:spcPts val="1800"/>
              </a:spcAft>
              <a:buNone/>
            </a:pPr>
            <a:endParaRPr lang="en-US" sz="4400" dirty="0"/>
          </a:p>
          <a:p>
            <a:pPr marL="0" indent="0" algn="ctr">
              <a:lnSpc>
                <a:spcPct val="200000"/>
              </a:lnSpc>
              <a:spcBef>
                <a:spcPts val="1800"/>
              </a:spcBef>
              <a:spcAft>
                <a:spcPts val="1800"/>
              </a:spcAft>
              <a:buNone/>
            </a:pP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460A7-FEA9-4AFC-A8CA-4D46BD1E6D58}"/>
              </a:ext>
            </a:extLst>
          </p:cNvPr>
          <p:cNvSpPr txBox="1"/>
          <p:nvPr/>
        </p:nvSpPr>
        <p:spPr>
          <a:xfrm>
            <a:off x="1371600" y="201590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What’s Up With the Drought?</a:t>
            </a:r>
          </a:p>
        </p:txBody>
      </p:sp>
    </p:spTree>
    <p:extLst>
      <p:ext uri="{BB962C8B-B14F-4D97-AF65-F5344CB8AC3E}">
        <p14:creationId xmlns:p14="http://schemas.microsoft.com/office/powerpoint/2010/main" val="175303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Future</a:t>
            </a:r>
            <a:br>
              <a:rPr lang="en-US" dirty="0"/>
            </a:br>
            <a:r>
              <a:rPr lang="en-US" dirty="0"/>
              <a:t>You Have To Understand Our Present</a:t>
            </a:r>
          </a:p>
        </p:txBody>
      </p:sp>
      <p:pic>
        <p:nvPicPr>
          <p:cNvPr id="4" name="Picture 3" descr="A group of people standing on a dock&#10;&#10;Description automatically generated with low confidence">
            <a:extLst>
              <a:ext uri="{FF2B5EF4-FFF2-40B4-BE49-F238E27FC236}">
                <a16:creationId xmlns:a16="http://schemas.microsoft.com/office/drawing/2014/main" id="{BA07F3E5-2595-4801-AB13-75CF2DB0E6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Future</a:t>
            </a:r>
            <a:br>
              <a:rPr lang="en-US" dirty="0"/>
            </a:br>
            <a:r>
              <a:rPr lang="en-US" dirty="0"/>
              <a:t>You Have To Understand Our Present</a:t>
            </a:r>
          </a:p>
        </p:txBody>
      </p:sp>
      <p:pic>
        <p:nvPicPr>
          <p:cNvPr id="6" name="Picture 5" descr="A dirt road in a forest&#10;&#10;Description automatically generated with medium confidence">
            <a:extLst>
              <a:ext uri="{FF2B5EF4-FFF2-40B4-BE49-F238E27FC236}">
                <a16:creationId xmlns:a16="http://schemas.microsoft.com/office/drawing/2014/main" id="{D7A4D3C9-F9A2-41A8-8519-C209F27AF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9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Guaranteed Capacity to Serve Placer County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84DF8-7FA5-4B3E-B21F-3186B0FE03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8382000" cy="43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9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BE6765-D686-431C-982B-3F350CD83A69}"/>
              </a:ext>
            </a:extLst>
          </p:cNvPr>
          <p:cNvSpPr txBox="1">
            <a:spLocks/>
          </p:cNvSpPr>
          <p:nvPr/>
        </p:nvSpPr>
        <p:spPr>
          <a:xfrm>
            <a:off x="368496" y="-33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T Std 77 Bold Condensed" charset="0"/>
                <a:ea typeface="Helvetica 57 Condensed Oblique" charset="0"/>
                <a:cs typeface="Helvetica 57 Condensed Oblique" charset="0"/>
              </a:rPr>
              <a:t>Thank you!</a:t>
            </a:r>
            <a:endParaRPr kumimoji="0" lang="en-US" sz="2000" b="0" i="1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57 Condensed Oblique" charset="0"/>
              <a:ea typeface="Helvetica 57 Condensed Oblique" charset="0"/>
              <a:cs typeface="Helvetica 57 Condensed Oblique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7D6DC-D844-4EFB-8BF6-613B033931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6B5F3057-CD4E-4FEE-ABB8-2E53886F3D07}"/>
              </a:ext>
            </a:extLst>
          </p:cNvPr>
          <p:cNvSpPr/>
          <p:nvPr/>
        </p:nvSpPr>
        <p:spPr>
          <a:xfrm rot="6173315">
            <a:off x="69955" y="603355"/>
            <a:ext cx="1477349" cy="1477349"/>
          </a:xfrm>
          <a:prstGeom prst="teardrop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7D4D8716-140C-45A1-ADF4-13C39B4612B3}"/>
              </a:ext>
            </a:extLst>
          </p:cNvPr>
          <p:cNvSpPr/>
          <p:nvPr/>
        </p:nvSpPr>
        <p:spPr>
          <a:xfrm rot="6173315">
            <a:off x="154228" y="687628"/>
            <a:ext cx="1308801" cy="1308801"/>
          </a:xfrm>
          <a:prstGeom prst="teardrop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57150">
            <a:solidFill>
              <a:srgbClr val="036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10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555F9F-27A9-48A0-AAE5-906DF8E58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895600"/>
            <a:ext cx="6019800" cy="3962400"/>
          </a:xfrm>
          <a:prstGeom prst="rect">
            <a:avLst/>
          </a:prstGeo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Projects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2" descr="mage001.png">
            <a:extLst>
              <a:ext uri="{FF2B5EF4-FFF2-40B4-BE49-F238E27FC236}">
                <a16:creationId xmlns:a16="http://schemas.microsoft.com/office/drawing/2014/main" id="{17E730C9-489C-4A0C-9158-5253C6E7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479201" cy="10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C839771-864D-4A19-954A-E1D5B51D9CAC}"/>
              </a:ext>
            </a:extLst>
          </p:cNvPr>
          <p:cNvSpPr txBox="1">
            <a:spLocks/>
          </p:cNvSpPr>
          <p:nvPr/>
        </p:nvSpPr>
        <p:spPr>
          <a:xfrm>
            <a:off x="228600" y="2286000"/>
            <a:ext cx="3427924" cy="2107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Aft>
                <a:spcPts val="0"/>
              </a:spcAft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Projects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$140 Million in Phase 1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$1 Billion at buildout</a:t>
            </a:r>
          </a:p>
          <a:p>
            <a:pPr marL="342900" indent="-342900" fontAlgn="auto"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18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Projects</a:t>
            </a:r>
            <a:br>
              <a:rPr lang="en-US" dirty="0"/>
            </a:br>
            <a:endParaRPr lang="en-US" dirty="0"/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C6749CAA-87F5-435F-B5F5-754E0CC67D45}"/>
              </a:ext>
            </a:extLst>
          </p:cNvPr>
          <p:cNvSpPr txBox="1">
            <a:spLocks/>
          </p:cNvSpPr>
          <p:nvPr/>
        </p:nvSpPr>
        <p:spPr>
          <a:xfrm>
            <a:off x="311022" y="2343530"/>
            <a:ext cx="3155636" cy="2107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$288 Million over 10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Wells, Interties, Pipelines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8BBD43FA-7A75-4BAD-9EF5-CDC048FE7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026" y="2124025"/>
            <a:ext cx="5599575" cy="4724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C1AC30-2667-4586-9FAB-71613B913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" y="1191856"/>
            <a:ext cx="9144000" cy="10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17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7FF2-1A6C-4949-A2B2-C2FECD61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Watershed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33E781-B11D-4557-B780-A6717EF39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800" y="1414455"/>
            <a:ext cx="6324600" cy="4867287"/>
          </a:xfrm>
        </p:spPr>
      </p:pic>
    </p:spTree>
    <p:extLst>
      <p:ext uri="{BB962C8B-B14F-4D97-AF65-F5344CB8AC3E}">
        <p14:creationId xmlns:p14="http://schemas.microsoft.com/office/powerpoint/2010/main" val="66581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B66677-A423-48DE-9A79-DDC24E556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E6765-D686-431C-982B-3F350CD83A69}"/>
              </a:ext>
            </a:extLst>
          </p:cNvPr>
          <p:cNvSpPr txBox="1">
            <a:spLocks/>
          </p:cNvSpPr>
          <p:nvPr/>
        </p:nvSpPr>
        <p:spPr>
          <a:xfrm>
            <a:off x="368496" y="-33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i="1" spc="300" dirty="0">
                <a:solidFill>
                  <a:schemeClr val="bg1"/>
                </a:solidFill>
                <a:latin typeface="Helvetica Neue LT Std 77 Bold Condensed" charset="0"/>
                <a:ea typeface="Helvetica 57 Condensed Oblique" charset="0"/>
                <a:cs typeface="Helvetica 57 Condensed Oblique" charset="0"/>
              </a:rPr>
              <a:t>Thank you!</a:t>
            </a:r>
            <a:endParaRPr lang="en-US" sz="2000" i="1" spc="300" dirty="0">
              <a:solidFill>
                <a:schemeClr val="bg1"/>
              </a:solidFill>
              <a:latin typeface="Helvetica 57 Condensed Oblique" charset="0"/>
              <a:ea typeface="Helvetica 57 Condensed Oblique" charset="0"/>
              <a:cs typeface="Helvetica 57 Condensed Oblique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F77F2-113F-4D7B-A639-7555A6C847EF}"/>
              </a:ext>
            </a:extLst>
          </p:cNvPr>
          <p:cNvSpPr/>
          <p:nvPr/>
        </p:nvSpPr>
        <p:spPr bwMode="auto">
          <a:xfrm>
            <a:off x="457200" y="1202386"/>
            <a:ext cx="8001000" cy="1910077"/>
          </a:xfrm>
          <a:prstGeom prst="rect">
            <a:avLst/>
          </a:prstGeom>
          <a:solidFill>
            <a:srgbClr val="FFFFFF">
              <a:alpha val="5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556CD6-F3E1-4C7E-9D10-8DC72FFDC879}"/>
              </a:ext>
            </a:extLst>
          </p:cNvPr>
          <p:cNvSpPr txBox="1">
            <a:spLocks/>
          </p:cNvSpPr>
          <p:nvPr/>
        </p:nvSpPr>
        <p:spPr>
          <a:xfrm>
            <a:off x="448772" y="2434094"/>
            <a:ext cx="8229600" cy="7235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>
                <a:ln>
                  <a:solidFill>
                    <a:schemeClr val="accent3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www.pcwa.net</a:t>
            </a:r>
            <a:br>
              <a:rPr lang="en-US" sz="4000" b="1">
                <a:ln>
                  <a:solidFill>
                    <a:schemeClr val="accent3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dirty="0">
              <a:ln>
                <a:solidFill>
                  <a:schemeClr val="accent3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ABB5BA7-56EF-4AF9-988E-732065AB8F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719" y="1401220"/>
            <a:ext cx="3409706" cy="9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9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762000"/>
          </a:xfrm>
        </p:spPr>
        <p:txBody>
          <a:bodyPr/>
          <a:lstStyle/>
          <a:p>
            <a:pPr algn="ctr"/>
            <a:r>
              <a:rPr lang="en-US" dirty="0"/>
              <a:t>Serving Our Customers: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8BD15-B739-47DA-BE63-E0F2801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48" y="1752600"/>
            <a:ext cx="8305800" cy="3733800"/>
          </a:xfrm>
        </p:spPr>
        <p:txBody>
          <a:bodyPr/>
          <a:lstStyle/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Reliable, safe delivery of potable water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Balanced cost of service that includes   renewal &amp; replacement</a:t>
            </a:r>
          </a:p>
          <a:p>
            <a:pPr marL="457200" marR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Responsiveness to our customers – including new customers (developers)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8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762000"/>
          </a:xfrm>
        </p:spPr>
        <p:txBody>
          <a:bodyPr/>
          <a:lstStyle/>
          <a:p>
            <a:pPr algn="ctr"/>
            <a:r>
              <a:rPr lang="en-US" dirty="0"/>
              <a:t>This Year – 2021 Drought: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8BD15-B739-47DA-BE63-E0F2801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48" y="1752600"/>
            <a:ext cx="8305800" cy="3733800"/>
          </a:xfrm>
        </p:spPr>
        <p:txBody>
          <a:bodyPr/>
          <a:lstStyle/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Delivery for Agriculture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Supplies for Residential, M and I Customers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Backfilling Regional Agencies’ Needs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Helping Folsom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Helping the Lower American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Helping the Central Valley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4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Present</a:t>
            </a:r>
            <a:br>
              <a:rPr lang="en-US" dirty="0"/>
            </a:br>
            <a:r>
              <a:rPr lang="en-US" dirty="0"/>
              <a:t>You Have To Understand Our Past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2DD885-F0FB-4581-879E-D69E52805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0167" y="1600200"/>
            <a:ext cx="7059865" cy="4495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CF4F5-2245-445C-8005-D3327BFC2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67" y="5032092"/>
            <a:ext cx="2952750" cy="10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Present</a:t>
            </a:r>
            <a:br>
              <a:rPr lang="en-US" dirty="0"/>
            </a:br>
            <a:r>
              <a:rPr lang="en-US" dirty="0"/>
              <a:t>You Have To Understand Our Past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7F255-B5A3-4EC6-BE4C-DA2B7B01C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600200"/>
            <a:ext cx="8001000" cy="4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1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Present</a:t>
            </a:r>
            <a:br>
              <a:rPr lang="en-US" dirty="0"/>
            </a:br>
            <a:r>
              <a:rPr lang="en-US" dirty="0"/>
              <a:t>You Have To Understand Our Past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98686-6EE4-4C03-8660-DC53B639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00200"/>
            <a:ext cx="7162800" cy="47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8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2A7B-269E-4399-99BE-8426BA73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Understand Our Present</a:t>
            </a:r>
            <a:br>
              <a:rPr lang="en-US" dirty="0"/>
            </a:br>
            <a:r>
              <a:rPr lang="en-US" dirty="0"/>
              <a:t>You Have To Understand Our Past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A63D1-6F21-4B0F-A161-6C6B805CAD24}"/>
              </a:ext>
            </a:extLst>
          </p:cNvPr>
          <p:cNvSpPr txBox="1"/>
          <p:nvPr/>
        </p:nvSpPr>
        <p:spPr>
          <a:xfrm>
            <a:off x="1143000" y="1905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Auburn Pump Station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3E293-7ABD-44EB-9A0B-6C2AA9F8B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6233"/>
            <a:ext cx="4721837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A59A7-A974-41EF-AC16-EE28C8A5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17161"/>
            <a:ext cx="4572000" cy="3342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97EE3-4EE2-456C-BE92-EF658536A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4151443"/>
            <a:ext cx="7010400" cy="23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762000"/>
          </a:xfrm>
        </p:spPr>
        <p:txBody>
          <a:bodyPr/>
          <a:lstStyle/>
          <a:p>
            <a:pPr algn="ctr"/>
            <a:r>
              <a:rPr lang="en-US" dirty="0"/>
              <a:t>Planning for the Future: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8BD15-B739-47DA-BE63-E0F2801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562100"/>
            <a:ext cx="8839200" cy="3733800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"/>
            </a:pPr>
            <a:r>
              <a:rPr lang="en-US" sz="3200" dirty="0">
                <a:latin typeface="Calibri" panose="020F0502020204030204" pitchFamily="34" charset="0"/>
              </a:rPr>
              <a:t>Water supply to new communities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</a:rPr>
              <a:t>Account for development plans in our UWMP and in our infrastructure plans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</a:rPr>
              <a:t>Constantly anticipating drought and supply reliability issues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</a:rPr>
              <a:t>Partnerships with Cities of Roseville and Lincoln for centralized water delivery infrastructure (these are both Ophir WTP and </a:t>
            </a:r>
            <a:r>
              <a:rPr lang="en-US" sz="3200" dirty="0" err="1">
                <a:latin typeface="Calibri" panose="020F0502020204030204" pitchFamily="34" charset="0"/>
              </a:rPr>
              <a:t>RiverArc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9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762000"/>
          </a:xfrm>
        </p:spPr>
        <p:txBody>
          <a:bodyPr/>
          <a:lstStyle/>
          <a:p>
            <a:pPr algn="ctr"/>
            <a:r>
              <a:rPr lang="en-US" dirty="0"/>
              <a:t>ALWAYS Honoring the Past by </a:t>
            </a:r>
            <a:br>
              <a:rPr lang="en-US" dirty="0"/>
            </a:br>
            <a:r>
              <a:rPr lang="en-US" dirty="0"/>
              <a:t>Planning for the Future: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8BD15-B739-47DA-BE63-E0F2801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5934"/>
            <a:ext cx="9144000" cy="5029200"/>
          </a:xfrm>
        </p:spPr>
        <p:txBody>
          <a:bodyPr/>
          <a:lstStyle/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Drought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Water Forum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We are tightly bound to Roseville and Sacramento in our strategic planning and drought response efforts.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We are working through local partnerships to develop balanced solutions: RWA, NCWA, and the Water Forum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</a:rPr>
              <a:t>Key solutions:  Managed Headwaters, Water Banking (If you can’t store it white, you have to store it wet) and </a:t>
            </a:r>
            <a:r>
              <a:rPr lang="en-US" sz="2400" dirty="0" err="1">
                <a:latin typeface="Calibri" panose="020F0502020204030204" pitchFamily="34" charset="0"/>
              </a:rPr>
              <a:t>RiverArc</a:t>
            </a:r>
            <a:r>
              <a:rPr lang="en-US" sz="2400" dirty="0">
                <a:latin typeface="Calibri" panose="020F0502020204030204" pitchFamily="34" charset="0"/>
              </a:rPr>
              <a:t> (shifting away from the LAR and providing for conjunctive use)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04422"/>
      </p:ext>
    </p:extLst>
  </p:cSld>
  <p:clrMapOvr>
    <a:masterClrMapping/>
  </p:clrMapOvr>
</p:sld>
</file>

<file path=ppt/theme/theme1.xml><?xml version="1.0" encoding="utf-8"?>
<a:theme xmlns:a="http://schemas.openxmlformats.org/drawingml/2006/main" name="PCWA">
  <a:themeElements>
    <a:clrScheme name="Custom 1">
      <a:dk1>
        <a:srgbClr val="4D4D4D"/>
      </a:dk1>
      <a:lt1>
        <a:srgbClr val="FFFFD9"/>
      </a:lt1>
      <a:dk2>
        <a:srgbClr val="000000"/>
      </a:dk2>
      <a:lt2>
        <a:srgbClr val="7F7F7D"/>
      </a:lt2>
      <a:accent1>
        <a:srgbClr val="DEDACF"/>
      </a:accent1>
      <a:accent2>
        <a:srgbClr val="536D89"/>
      </a:accent2>
      <a:accent3>
        <a:srgbClr val="FFFFE9"/>
      </a:accent3>
      <a:accent4>
        <a:srgbClr val="404040"/>
      </a:accent4>
      <a:accent5>
        <a:srgbClr val="ECEAE4"/>
      </a:accent5>
      <a:accent6>
        <a:srgbClr val="4A627C"/>
      </a:accent6>
      <a:hlink>
        <a:srgbClr val="435270"/>
      </a:hlink>
      <a:folHlink>
        <a:srgbClr val="599F46"/>
      </a:folHlink>
    </a:clrScheme>
    <a:fontScheme name="Technology at Work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ology at Work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at Work Design Template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at Work Design Template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CWA PowerPoint - RWA Briefing" id="{98B61400-2C26-4E0A-A7E0-CE0A28707939}" vid="{180FEEF3-AA24-46CB-91CE-DB95B1116BAB}"/>
    </a:ext>
  </a:extLst>
</a:theme>
</file>

<file path=ppt/theme/theme2.xml><?xml version="1.0" encoding="utf-8"?>
<a:theme xmlns:a="http://schemas.openxmlformats.org/drawingml/2006/main" name="1_PCWA">
  <a:themeElements>
    <a:clrScheme name="Custom 1">
      <a:dk1>
        <a:srgbClr val="4D4D4D"/>
      </a:dk1>
      <a:lt1>
        <a:srgbClr val="FFFFD9"/>
      </a:lt1>
      <a:dk2>
        <a:srgbClr val="000000"/>
      </a:dk2>
      <a:lt2>
        <a:srgbClr val="7F7F7D"/>
      </a:lt2>
      <a:accent1>
        <a:srgbClr val="DEDACF"/>
      </a:accent1>
      <a:accent2>
        <a:srgbClr val="536D89"/>
      </a:accent2>
      <a:accent3>
        <a:srgbClr val="FFFFE9"/>
      </a:accent3>
      <a:accent4>
        <a:srgbClr val="404040"/>
      </a:accent4>
      <a:accent5>
        <a:srgbClr val="ECEAE4"/>
      </a:accent5>
      <a:accent6>
        <a:srgbClr val="4A627C"/>
      </a:accent6>
      <a:hlink>
        <a:srgbClr val="435270"/>
      </a:hlink>
      <a:folHlink>
        <a:srgbClr val="599F46"/>
      </a:folHlink>
    </a:clrScheme>
    <a:fontScheme name="Technology at Work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ology at Work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y at Work Design Template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at Work Design Template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y at Work Design Template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CWA PowerPoint - RWA Briefing" id="{98B61400-2C26-4E0A-A7E0-CE0A28707939}" vid="{0DBA77A1-440C-426F-8775-9485DEDE05D3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WA PowerPoint - RWA Briefing" id="{98B61400-2C26-4E0A-A7E0-CE0A28707939}" vid="{1D8F12B5-DD56-4F50-83CE-2002C1AC02F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D902A85DDB4947A8B76B645B625CA9" ma:contentTypeVersion="1" ma:contentTypeDescription="Create a new document." ma:contentTypeScope="" ma:versionID="b68b477746d9de6f99853b50ba079f9a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8a702e01ead172d0f8eb919cca63908a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48821C66-E642-4251-932B-788E46A424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4B5944-719D-4758-86B5-1850A7D2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C2B94D-91F9-4C06-8D82-30B0802637DB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PCWA PowerPoint - RWA Briefing</Template>
  <TotalTime>327</TotalTime>
  <Words>436</Words>
  <Application>Microsoft Macintosh PowerPoint</Application>
  <PresentationFormat>On-screen Show (4:3)</PresentationFormat>
  <Paragraphs>76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Helvetica 57 Condensed Oblique</vt:lpstr>
      <vt:lpstr>Helvetica Neue LT Std 77 Bold Condensed</vt:lpstr>
      <vt:lpstr>Verdana</vt:lpstr>
      <vt:lpstr>Wingdings</vt:lpstr>
      <vt:lpstr>PCWA</vt:lpstr>
      <vt:lpstr>1_PCWA</vt:lpstr>
      <vt:lpstr>Custom Design</vt:lpstr>
      <vt:lpstr>PowerPoint Presentation</vt:lpstr>
      <vt:lpstr>Serving Our Customers:  </vt:lpstr>
      <vt:lpstr>This Year – 2021 Drought:  </vt:lpstr>
      <vt:lpstr>To Understand Our Present You Have To Understand Our Past</vt:lpstr>
      <vt:lpstr>To Understand Our Present You Have To Understand Our Past</vt:lpstr>
      <vt:lpstr>To Understand Our Present You Have To Understand Our Past</vt:lpstr>
      <vt:lpstr>To Understand Our Present You Have To Understand Our Past</vt:lpstr>
      <vt:lpstr>Planning for the Future:  </vt:lpstr>
      <vt:lpstr>ALWAYS Honoring the Past by  Planning for the Future:  </vt:lpstr>
      <vt:lpstr>PowerPoint Presentation</vt:lpstr>
      <vt:lpstr>To Understand Our Future You Have To Understand Our Present</vt:lpstr>
      <vt:lpstr>To Understand Our Future You Have To Understand Our Present</vt:lpstr>
      <vt:lpstr>Guaranteed Capacity to Serve Placer County </vt:lpstr>
      <vt:lpstr>PowerPoint Presentation</vt:lpstr>
      <vt:lpstr>Resilience Projects </vt:lpstr>
      <vt:lpstr>Resilience Projects </vt:lpstr>
      <vt:lpstr>Our Watershed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Dugan</dc:creator>
  <cp:lastModifiedBy>Gregg Healy</cp:lastModifiedBy>
  <cp:revision>16</cp:revision>
  <cp:lastPrinted>2021-10-18T18:42:03Z</cp:lastPrinted>
  <dcterms:created xsi:type="dcterms:W3CDTF">2021-04-20T15:50:47Z</dcterms:created>
  <dcterms:modified xsi:type="dcterms:W3CDTF">2021-11-04T15:43:32Z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  <property fmtid="{D5CDD505-2E9C-101B-9397-08002B2CF9AE}" pid="3" name="ContentTypeId">
    <vt:lpwstr>0x01010049D902A85DDB4947A8B76B645B625CA9</vt:lpwstr>
  </property>
</Properties>
</file>