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29016"/>
            <a:ext cx="14630400" cy="1005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30442" y="4003930"/>
            <a:ext cx="3171825" cy="1434465"/>
          </a:xfrm>
          <a:custGeom>
            <a:avLst/>
            <a:gdLst/>
            <a:ahLst/>
            <a:cxnLst/>
            <a:rect l="l" t="t" r="r" b="b"/>
            <a:pathLst>
              <a:path w="3171825" h="1434464">
                <a:moveTo>
                  <a:pt x="0" y="717041"/>
                </a:moveTo>
                <a:lnTo>
                  <a:pt x="717042" y="0"/>
                </a:lnTo>
                <a:lnTo>
                  <a:pt x="717042" y="358520"/>
                </a:lnTo>
                <a:lnTo>
                  <a:pt x="2454402" y="358520"/>
                </a:lnTo>
                <a:lnTo>
                  <a:pt x="2454402" y="0"/>
                </a:lnTo>
                <a:lnTo>
                  <a:pt x="3171444" y="717041"/>
                </a:lnTo>
                <a:lnTo>
                  <a:pt x="2454402" y="1434083"/>
                </a:lnTo>
                <a:lnTo>
                  <a:pt x="2454402" y="1075562"/>
                </a:lnTo>
                <a:lnTo>
                  <a:pt x="717042" y="1075562"/>
                </a:lnTo>
                <a:lnTo>
                  <a:pt x="717042" y="1434083"/>
                </a:lnTo>
                <a:lnTo>
                  <a:pt x="0" y="717041"/>
                </a:lnTo>
                <a:close/>
              </a:path>
            </a:pathLst>
          </a:custGeom>
          <a:ln w="85725">
            <a:solidFill>
              <a:srgbClr val="088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967" y="679069"/>
            <a:ext cx="8901512" cy="4703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" y="645413"/>
            <a:ext cx="4156697" cy="5036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129016"/>
            <a:ext cx="14630400" cy="1005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8516" y="0"/>
            <a:ext cx="2881883" cy="8229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3878" y="679069"/>
            <a:ext cx="8071980" cy="463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3714" y="2556211"/>
            <a:ext cx="5482970" cy="23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2407" y="2321306"/>
            <a:ext cx="6767195" cy="34385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 indent="563245">
              <a:lnSpc>
                <a:spcPts val="8640"/>
              </a:lnSpc>
              <a:spcBef>
                <a:spcPts val="1185"/>
              </a:spcBef>
            </a:pPr>
            <a:r>
              <a:rPr spc="-220" dirty="0"/>
              <a:t>Community </a:t>
            </a:r>
            <a:r>
              <a:rPr spc="-215" dirty="0"/>
              <a:t> </a:t>
            </a:r>
            <a:r>
              <a:rPr spc="-315" dirty="0"/>
              <a:t>R</a:t>
            </a:r>
            <a:r>
              <a:rPr spc="-235" dirty="0"/>
              <a:t>e</a:t>
            </a:r>
            <a:r>
              <a:rPr spc="30" dirty="0"/>
              <a:t>i</a:t>
            </a:r>
            <a:r>
              <a:rPr spc="-290" dirty="0"/>
              <a:t>n</a:t>
            </a:r>
            <a:r>
              <a:rPr spc="-195" dirty="0"/>
              <a:t>ve</a:t>
            </a:r>
            <a:r>
              <a:rPr spc="-130" dirty="0"/>
              <a:t>s</a:t>
            </a:r>
            <a:r>
              <a:rPr spc="-10" dirty="0"/>
              <a:t>t</a:t>
            </a:r>
            <a:r>
              <a:rPr spc="-590" dirty="0"/>
              <a:t>m</a:t>
            </a:r>
            <a:r>
              <a:rPr spc="-210" dirty="0"/>
              <a:t>e</a:t>
            </a:r>
            <a:r>
              <a:rPr spc="-245" dirty="0"/>
              <a:t>n</a:t>
            </a:r>
            <a:r>
              <a:rPr spc="-305" dirty="0"/>
              <a:t>t</a:t>
            </a:r>
          </a:p>
          <a:p>
            <a:pPr marL="1176655">
              <a:lnSpc>
                <a:spcPts val="8510"/>
              </a:lnSpc>
            </a:pPr>
            <a:r>
              <a:rPr spc="-80" dirty="0"/>
              <a:t>Coalition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7588" y="7252485"/>
            <a:ext cx="17684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45" dirty="0">
                <a:solidFill>
                  <a:srgbClr val="10B3AC"/>
                </a:solidFill>
                <a:latin typeface="Tahoma"/>
                <a:cs typeface="Tahoma"/>
              </a:rPr>
              <a:t>O</a:t>
            </a:r>
            <a:r>
              <a:rPr sz="2200" spc="90" dirty="0">
                <a:solidFill>
                  <a:srgbClr val="10B3AC"/>
                </a:solidFill>
                <a:latin typeface="Tahoma"/>
                <a:cs typeface="Tahoma"/>
              </a:rPr>
              <a:t>c</a:t>
            </a:r>
            <a:r>
              <a:rPr sz="2200" spc="50" dirty="0">
                <a:solidFill>
                  <a:srgbClr val="10B3AC"/>
                </a:solidFill>
                <a:latin typeface="Tahoma"/>
                <a:cs typeface="Tahoma"/>
              </a:rPr>
              <a:t>t</a:t>
            </a:r>
            <a:r>
              <a:rPr sz="2200" spc="45" dirty="0">
                <a:solidFill>
                  <a:srgbClr val="10B3AC"/>
                </a:solidFill>
                <a:latin typeface="Tahoma"/>
                <a:cs typeface="Tahoma"/>
              </a:rPr>
              <a:t>o</a:t>
            </a:r>
            <a:r>
              <a:rPr sz="2200" spc="10" dirty="0">
                <a:solidFill>
                  <a:srgbClr val="10B3AC"/>
                </a:solidFill>
                <a:latin typeface="Tahoma"/>
                <a:cs typeface="Tahoma"/>
              </a:rPr>
              <a:t>ber</a:t>
            </a:r>
            <a:r>
              <a:rPr sz="2200" spc="-13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10B3AC"/>
                </a:solidFill>
                <a:latin typeface="Tahoma"/>
                <a:cs typeface="Tahoma"/>
              </a:rPr>
              <a:t>2021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2216" y="1896872"/>
            <a:ext cx="9907270" cy="52647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86385" marR="125095" indent="-274320" algn="just">
              <a:lnSpc>
                <a:spcPts val="2810"/>
              </a:lnSpc>
              <a:spcBef>
                <a:spcPts val="450"/>
              </a:spcBef>
              <a:buClr>
                <a:srgbClr val="10B3AC"/>
              </a:buClr>
              <a:buSzPct val="109615"/>
              <a:buFont typeface="Wingdings"/>
              <a:buChar char=""/>
              <a:tabLst>
                <a:tab pos="287020" algn="l"/>
              </a:tabLst>
            </a:pPr>
            <a:r>
              <a:rPr sz="2600" spc="35" dirty="0">
                <a:solidFill>
                  <a:srgbClr val="FFFFFF"/>
                </a:solidFill>
                <a:latin typeface="Tahoma"/>
                <a:cs typeface="Tahoma"/>
              </a:rPr>
              <a:t>Coalition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ahoma"/>
                <a:cs typeface="Tahoma"/>
              </a:rPr>
              <a:t>five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ahoma"/>
                <a:cs typeface="Tahoma"/>
              </a:rPr>
              <a:t>GSEC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investors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collaborating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600" spc="-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Tahoma"/>
                <a:cs typeface="Tahoma"/>
              </a:rPr>
              <a:t>maximize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lending,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investments</a:t>
            </a:r>
            <a:r>
              <a:rPr sz="2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ahoma"/>
                <a:cs typeface="Tahoma"/>
              </a:rPr>
              <a:t>efforts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ahoma"/>
                <a:cs typeface="Tahoma"/>
              </a:rPr>
              <a:t>low- </a:t>
            </a:r>
            <a:r>
              <a:rPr sz="2600" spc="-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moderate-income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Tahoma"/>
                <a:cs typeface="Tahoma"/>
              </a:rPr>
              <a:t>areas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Sacramento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region</a:t>
            </a:r>
            <a:endParaRPr sz="2600">
              <a:latin typeface="Tahoma"/>
              <a:cs typeface="Tahoma"/>
            </a:endParaRPr>
          </a:p>
          <a:p>
            <a:pPr marL="287020" indent="-274320" algn="just">
              <a:lnSpc>
                <a:spcPct val="100000"/>
              </a:lnSpc>
              <a:spcBef>
                <a:spcPts val="840"/>
              </a:spcBef>
              <a:buClr>
                <a:srgbClr val="10B3AC"/>
              </a:buClr>
              <a:buSzPct val="109615"/>
              <a:buFont typeface="Wingdings"/>
              <a:buChar char=""/>
              <a:tabLst>
                <a:tab pos="287020" algn="l"/>
              </a:tabLst>
            </a:pPr>
            <a:r>
              <a:rPr sz="2600" b="1" spc="-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600" b="1" spc="-16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t </a:t>
            </a:r>
            <a:r>
              <a:rPr sz="2600" b="1" spc="-30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30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600" b="1" spc="-17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1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600" b="1" spc="-245" dirty="0">
                <a:solidFill>
                  <a:srgbClr val="FFFFFF"/>
                </a:solidFill>
                <a:latin typeface="Tahoma"/>
                <a:cs typeface="Tahoma"/>
              </a:rPr>
              <a:t>s:</a:t>
            </a:r>
            <a:endParaRPr sz="2600">
              <a:latin typeface="Tahoma"/>
              <a:cs typeface="Tahoma"/>
            </a:endParaRPr>
          </a:p>
          <a:p>
            <a:pPr marL="835660" lvl="1" indent="-274320">
              <a:lnSpc>
                <a:spcPct val="100000"/>
              </a:lnSpc>
              <a:spcBef>
                <a:spcPts val="340"/>
              </a:spcBef>
              <a:buClr>
                <a:srgbClr val="10B3AC"/>
              </a:buClr>
              <a:buSzPct val="50000"/>
              <a:buFont typeface="Wingdings"/>
              <a:buChar char=""/>
              <a:tabLst>
                <a:tab pos="835025" algn="l"/>
                <a:tab pos="835660" algn="l"/>
              </a:tabLst>
            </a:pPr>
            <a:r>
              <a:rPr sz="2200" spc="140" dirty="0">
                <a:solidFill>
                  <a:srgbClr val="E7E6E6"/>
                </a:solidFill>
                <a:latin typeface="Tahoma"/>
                <a:cs typeface="Tahoma"/>
              </a:rPr>
              <a:t>C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h</a:t>
            </a:r>
            <a:r>
              <a:rPr sz="2200" spc="-70" dirty="0">
                <a:solidFill>
                  <a:srgbClr val="E7E6E6"/>
                </a:solidFill>
                <a:latin typeface="Tahoma"/>
                <a:cs typeface="Tahoma"/>
              </a:rPr>
              <a:t>a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i</a:t>
            </a:r>
            <a:r>
              <a:rPr sz="2200" spc="-80" dirty="0">
                <a:solidFill>
                  <a:srgbClr val="E7E6E6"/>
                </a:solidFill>
                <a:latin typeface="Tahoma"/>
                <a:cs typeface="Tahoma"/>
              </a:rPr>
              <a:t>r,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E7E6E6"/>
                </a:solidFill>
                <a:latin typeface="Tahoma"/>
                <a:cs typeface="Tahoma"/>
              </a:rPr>
              <a:t>J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erem</a:t>
            </a:r>
            <a:r>
              <a:rPr sz="2200" spc="-5" dirty="0">
                <a:solidFill>
                  <a:srgbClr val="E7E6E6"/>
                </a:solidFill>
                <a:latin typeface="Tahoma"/>
                <a:cs typeface="Tahoma"/>
              </a:rPr>
              <a:t>i</a:t>
            </a:r>
            <a:r>
              <a:rPr sz="2200" spc="-70" dirty="0">
                <a:solidFill>
                  <a:srgbClr val="E7E6E6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h</a:t>
            </a:r>
            <a:r>
              <a:rPr sz="2200" spc="-15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E7E6E6"/>
                </a:solidFill>
                <a:latin typeface="Tahoma"/>
                <a:cs typeface="Tahoma"/>
              </a:rPr>
              <a:t>S</a:t>
            </a:r>
            <a:r>
              <a:rPr sz="2200" spc="-10" dirty="0">
                <a:solidFill>
                  <a:srgbClr val="E7E6E6"/>
                </a:solidFill>
                <a:latin typeface="Tahoma"/>
                <a:cs typeface="Tahoma"/>
              </a:rPr>
              <a:t>mi</a:t>
            </a: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t</a:t>
            </a:r>
            <a:r>
              <a:rPr sz="2200" spc="-85" dirty="0">
                <a:solidFill>
                  <a:srgbClr val="E7E6E6"/>
                </a:solidFill>
                <a:latin typeface="Tahoma"/>
                <a:cs typeface="Tahoma"/>
              </a:rPr>
              <a:t>h,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E7E6E6"/>
                </a:solidFill>
                <a:latin typeface="Tahoma"/>
                <a:cs typeface="Tahoma"/>
              </a:rPr>
              <a:t>F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i</a:t>
            </a:r>
            <a:r>
              <a:rPr sz="2200" spc="-10" dirty="0">
                <a:solidFill>
                  <a:srgbClr val="E7E6E6"/>
                </a:solidFill>
                <a:latin typeface="Tahoma"/>
                <a:cs typeface="Tahoma"/>
              </a:rPr>
              <a:t>rs</a:t>
            </a: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t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E7E6E6"/>
                </a:solidFill>
                <a:latin typeface="Tahoma"/>
                <a:cs typeface="Tahoma"/>
              </a:rPr>
              <a:t>N</a:t>
            </a:r>
            <a:r>
              <a:rPr sz="2200" spc="45" dirty="0">
                <a:solidFill>
                  <a:srgbClr val="E7E6E6"/>
                </a:solidFill>
                <a:latin typeface="Tahoma"/>
                <a:cs typeface="Tahoma"/>
              </a:rPr>
              <a:t>o</a:t>
            </a:r>
            <a:r>
              <a:rPr sz="2200" spc="30" dirty="0">
                <a:solidFill>
                  <a:srgbClr val="E7E6E6"/>
                </a:solidFill>
                <a:latin typeface="Tahoma"/>
                <a:cs typeface="Tahoma"/>
              </a:rPr>
              <a:t>rt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hern</a:t>
            </a:r>
            <a:r>
              <a:rPr sz="2200" spc="-15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E7E6E6"/>
                </a:solidFill>
                <a:latin typeface="Tahoma"/>
                <a:cs typeface="Tahoma"/>
              </a:rPr>
              <a:t>B</a:t>
            </a:r>
            <a:r>
              <a:rPr sz="2200" spc="-70" dirty="0">
                <a:solidFill>
                  <a:srgbClr val="E7E6E6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n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k</a:t>
            </a:r>
            <a:endParaRPr sz="2200">
              <a:latin typeface="Tahoma"/>
              <a:cs typeface="Tahoma"/>
            </a:endParaRPr>
          </a:p>
          <a:p>
            <a:pPr marL="835660" lvl="1" indent="-274320">
              <a:lnSpc>
                <a:spcPct val="100000"/>
              </a:lnSpc>
              <a:spcBef>
                <a:spcPts val="335"/>
              </a:spcBef>
              <a:buClr>
                <a:srgbClr val="10B3AC"/>
              </a:buClr>
              <a:buSzPct val="50000"/>
              <a:buFont typeface="Wingdings"/>
              <a:buChar char=""/>
              <a:tabLst>
                <a:tab pos="835025" algn="l"/>
                <a:tab pos="835660" algn="l"/>
              </a:tabLst>
            </a:pPr>
            <a:r>
              <a:rPr sz="2200" spc="5" dirty="0">
                <a:solidFill>
                  <a:srgbClr val="E7E6E6"/>
                </a:solidFill>
                <a:latin typeface="Tahoma"/>
                <a:cs typeface="Tahoma"/>
              </a:rPr>
              <a:t>J</a:t>
            </a:r>
            <a:r>
              <a:rPr sz="2200" spc="-45" dirty="0">
                <a:solidFill>
                  <a:srgbClr val="E7E6E6"/>
                </a:solidFill>
                <a:latin typeface="Tahoma"/>
                <a:cs typeface="Tahoma"/>
              </a:rPr>
              <a:t>a</a:t>
            </a:r>
            <a:r>
              <a:rPr sz="2200" spc="-60" dirty="0">
                <a:solidFill>
                  <a:srgbClr val="E7E6E6"/>
                </a:solidFill>
                <a:latin typeface="Tahoma"/>
                <a:cs typeface="Tahoma"/>
              </a:rPr>
              <a:t>m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e</a:t>
            </a:r>
            <a:r>
              <a:rPr sz="2200" spc="-30" dirty="0">
                <a:solidFill>
                  <a:srgbClr val="E7E6E6"/>
                </a:solidFill>
                <a:latin typeface="Tahoma"/>
                <a:cs typeface="Tahoma"/>
              </a:rPr>
              <a:t>s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E7E6E6"/>
                </a:solidFill>
                <a:latin typeface="Tahoma"/>
                <a:cs typeface="Tahoma"/>
              </a:rPr>
              <a:t>B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e</a:t>
            </a:r>
            <a:r>
              <a:rPr sz="2200" spc="30" dirty="0">
                <a:solidFill>
                  <a:srgbClr val="E7E6E6"/>
                </a:solidFill>
                <a:latin typeface="Tahoma"/>
                <a:cs typeface="Tahoma"/>
              </a:rPr>
              <a:t>c</a:t>
            </a: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kw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i</a:t>
            </a: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t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h</a:t>
            </a:r>
            <a:r>
              <a:rPr sz="2200" spc="-170" dirty="0">
                <a:solidFill>
                  <a:srgbClr val="E7E6E6"/>
                </a:solidFill>
                <a:latin typeface="Tahoma"/>
                <a:cs typeface="Tahoma"/>
              </a:rPr>
              <a:t>,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E7E6E6"/>
                </a:solidFill>
                <a:latin typeface="Tahoma"/>
                <a:cs typeface="Tahoma"/>
              </a:rPr>
              <a:t>F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i</a:t>
            </a:r>
            <a:r>
              <a:rPr sz="2200" spc="15" dirty="0">
                <a:solidFill>
                  <a:srgbClr val="E7E6E6"/>
                </a:solidFill>
                <a:latin typeface="Tahoma"/>
                <a:cs typeface="Tahoma"/>
              </a:rPr>
              <a:t>v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e</a:t>
            </a:r>
            <a:r>
              <a:rPr sz="2200" spc="-13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E7E6E6"/>
                </a:solidFill>
                <a:latin typeface="Tahoma"/>
                <a:cs typeface="Tahoma"/>
              </a:rPr>
              <a:t>S</a:t>
            </a: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t</a:t>
            </a:r>
            <a:r>
              <a:rPr sz="2200" spc="-40" dirty="0">
                <a:solidFill>
                  <a:srgbClr val="E7E6E6"/>
                </a:solidFill>
                <a:latin typeface="Tahoma"/>
                <a:cs typeface="Tahoma"/>
              </a:rPr>
              <a:t>a</a:t>
            </a:r>
            <a:r>
              <a:rPr sz="2200" spc="-25" dirty="0">
                <a:solidFill>
                  <a:srgbClr val="E7E6E6"/>
                </a:solidFill>
                <a:latin typeface="Tahoma"/>
                <a:cs typeface="Tahoma"/>
              </a:rPr>
              <a:t>r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E7E6E6"/>
                </a:solidFill>
                <a:latin typeface="Tahoma"/>
                <a:cs typeface="Tahoma"/>
              </a:rPr>
              <a:t>B</a:t>
            </a:r>
            <a:r>
              <a:rPr sz="2200" spc="-35" dirty="0">
                <a:solidFill>
                  <a:srgbClr val="E7E6E6"/>
                </a:solidFill>
                <a:latin typeface="Tahoma"/>
                <a:cs typeface="Tahoma"/>
              </a:rPr>
              <a:t>an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k</a:t>
            </a:r>
            <a:endParaRPr sz="2200">
              <a:latin typeface="Tahoma"/>
              <a:cs typeface="Tahoma"/>
            </a:endParaRPr>
          </a:p>
          <a:p>
            <a:pPr marL="835660" lvl="1" indent="-274320">
              <a:lnSpc>
                <a:spcPct val="100000"/>
              </a:lnSpc>
              <a:spcBef>
                <a:spcPts val="340"/>
              </a:spcBef>
              <a:buClr>
                <a:srgbClr val="10B3AC"/>
              </a:buClr>
              <a:buSzPct val="50000"/>
              <a:buFont typeface="Wingdings"/>
              <a:buChar char=""/>
              <a:tabLst>
                <a:tab pos="835025" algn="l"/>
                <a:tab pos="835660" algn="l"/>
              </a:tabLst>
            </a:pPr>
            <a:r>
              <a:rPr sz="2200" spc="10" dirty="0">
                <a:solidFill>
                  <a:srgbClr val="E7E6E6"/>
                </a:solidFill>
                <a:latin typeface="Tahoma"/>
                <a:cs typeface="Tahoma"/>
              </a:rPr>
              <a:t>Steve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E7E6E6"/>
                </a:solidFill>
                <a:latin typeface="Tahoma"/>
                <a:cs typeface="Tahoma"/>
              </a:rPr>
              <a:t>Fleming,</a:t>
            </a:r>
            <a:r>
              <a:rPr sz="2200" spc="-13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E7E6E6"/>
                </a:solidFill>
                <a:latin typeface="Tahoma"/>
                <a:cs typeface="Tahoma"/>
              </a:rPr>
              <a:t>River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E7E6E6"/>
                </a:solidFill>
                <a:latin typeface="Tahoma"/>
                <a:cs typeface="Tahoma"/>
              </a:rPr>
              <a:t>City</a:t>
            </a:r>
            <a:r>
              <a:rPr sz="2200" spc="-13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Bank</a:t>
            </a:r>
            <a:endParaRPr sz="2200">
              <a:latin typeface="Tahoma"/>
              <a:cs typeface="Tahoma"/>
            </a:endParaRPr>
          </a:p>
          <a:p>
            <a:pPr marL="835660" lvl="1" indent="-274320">
              <a:lnSpc>
                <a:spcPct val="100000"/>
              </a:lnSpc>
              <a:spcBef>
                <a:spcPts val="335"/>
              </a:spcBef>
              <a:buClr>
                <a:srgbClr val="10B3AC"/>
              </a:buClr>
              <a:buSzPct val="50000"/>
              <a:buFont typeface="Wingdings"/>
              <a:buChar char=""/>
              <a:tabLst>
                <a:tab pos="835025" algn="l"/>
                <a:tab pos="835660" algn="l"/>
              </a:tabLst>
            </a:pPr>
            <a:r>
              <a:rPr sz="2200" spc="5" dirty="0">
                <a:solidFill>
                  <a:srgbClr val="E7E6E6"/>
                </a:solidFill>
                <a:latin typeface="Tahoma"/>
                <a:cs typeface="Tahoma"/>
              </a:rPr>
              <a:t>Ciaran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E7E6E6"/>
                </a:solidFill>
                <a:latin typeface="Tahoma"/>
                <a:cs typeface="Tahoma"/>
              </a:rPr>
              <a:t>McMullan,</a:t>
            </a:r>
            <a:r>
              <a:rPr sz="2200" spc="-15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E7E6E6"/>
                </a:solidFill>
                <a:latin typeface="Tahoma"/>
                <a:cs typeface="Tahoma"/>
              </a:rPr>
              <a:t>Suncrest</a:t>
            </a:r>
            <a:r>
              <a:rPr sz="2200" spc="-15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Bank</a:t>
            </a:r>
            <a:endParaRPr sz="2200">
              <a:latin typeface="Tahoma"/>
              <a:cs typeface="Tahoma"/>
            </a:endParaRPr>
          </a:p>
          <a:p>
            <a:pPr marL="835660" lvl="1" indent="-274320">
              <a:lnSpc>
                <a:spcPct val="100000"/>
              </a:lnSpc>
              <a:spcBef>
                <a:spcPts val="335"/>
              </a:spcBef>
              <a:buClr>
                <a:srgbClr val="10B3AC"/>
              </a:buClr>
              <a:buSzPct val="50000"/>
              <a:buFont typeface="Wingdings"/>
              <a:buChar char=""/>
              <a:tabLst>
                <a:tab pos="835025" algn="l"/>
                <a:tab pos="835660" algn="l"/>
              </a:tabLst>
            </a:pPr>
            <a:r>
              <a:rPr sz="2200" spc="50" dirty="0">
                <a:solidFill>
                  <a:srgbClr val="E7E6E6"/>
                </a:solidFill>
                <a:latin typeface="Tahoma"/>
                <a:cs typeface="Tahoma"/>
              </a:rPr>
              <a:t>Michael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E7E6E6"/>
                </a:solidFill>
                <a:latin typeface="Tahoma"/>
                <a:cs typeface="Tahoma"/>
              </a:rPr>
              <a:t>Olague,</a:t>
            </a:r>
            <a:r>
              <a:rPr sz="2200" spc="-14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Bank</a:t>
            </a:r>
            <a:r>
              <a:rPr sz="2200" spc="-15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E7E6E6"/>
                </a:solidFill>
                <a:latin typeface="Tahoma"/>
                <a:cs typeface="Tahoma"/>
              </a:rPr>
              <a:t>of</a:t>
            </a:r>
            <a:r>
              <a:rPr sz="2200" spc="-13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E7E6E6"/>
                </a:solidFill>
                <a:latin typeface="Tahoma"/>
                <a:cs typeface="Tahoma"/>
              </a:rPr>
              <a:t>the</a:t>
            </a:r>
            <a:r>
              <a:rPr sz="2200" spc="-14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E7E6E6"/>
                </a:solidFill>
                <a:latin typeface="Tahoma"/>
                <a:cs typeface="Tahoma"/>
              </a:rPr>
              <a:t>Sierra</a:t>
            </a:r>
            <a:endParaRPr sz="2200">
              <a:latin typeface="Tahoma"/>
              <a:cs typeface="Tahoma"/>
            </a:endParaRPr>
          </a:p>
          <a:p>
            <a:pPr marL="286385" marR="426720" indent="-274320">
              <a:lnSpc>
                <a:spcPts val="2810"/>
              </a:lnSpc>
              <a:spcBef>
                <a:spcPts val="1235"/>
              </a:spcBef>
              <a:buClr>
                <a:srgbClr val="10B3AC"/>
              </a:buClr>
              <a:buSzPct val="109615"/>
              <a:buFont typeface="Wingdings"/>
              <a:buChar char=""/>
              <a:tabLst>
                <a:tab pos="287020" algn="l"/>
              </a:tabLst>
            </a:pP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sz="26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Reinvestment</a:t>
            </a:r>
            <a:r>
              <a:rPr sz="2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ahoma"/>
                <a:cs typeface="Tahoma"/>
              </a:rPr>
              <a:t>Act</a:t>
            </a:r>
            <a:r>
              <a:rPr sz="2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sz="2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ahoma"/>
                <a:cs typeface="Tahoma"/>
              </a:rPr>
              <a:t>practices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research </a:t>
            </a:r>
            <a:r>
              <a:rPr sz="2600" spc="-7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ahoma"/>
                <a:cs typeface="Tahoma"/>
              </a:rPr>
              <a:t>conducted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ahoma"/>
                <a:cs typeface="Tahoma"/>
              </a:rPr>
              <a:t>GSEC</a:t>
            </a:r>
            <a:endParaRPr sz="2600">
              <a:latin typeface="Tahoma"/>
              <a:cs typeface="Tahoma"/>
            </a:endParaRPr>
          </a:p>
          <a:p>
            <a:pPr marL="286385" marR="5080" indent="-274320">
              <a:lnSpc>
                <a:spcPts val="2810"/>
              </a:lnSpc>
              <a:spcBef>
                <a:spcPts val="1195"/>
              </a:spcBef>
              <a:buClr>
                <a:srgbClr val="10B3AC"/>
              </a:buClr>
              <a:buSzPct val="109615"/>
              <a:buFont typeface="Wingdings"/>
              <a:buChar char=""/>
              <a:tabLst>
                <a:tab pos="287020" algn="l"/>
              </a:tabLst>
            </a:pPr>
            <a:r>
              <a:rPr sz="2600" spc="30" dirty="0">
                <a:solidFill>
                  <a:srgbClr val="FFFFFF"/>
                </a:solidFill>
                <a:latin typeface="Tahoma"/>
                <a:cs typeface="Tahoma"/>
              </a:rPr>
              <a:t>First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initiative: </a:t>
            </a:r>
            <a:r>
              <a:rPr sz="2600" spc="25" dirty="0">
                <a:solidFill>
                  <a:srgbClr val="FFFFFF"/>
                </a:solidFill>
                <a:latin typeface="Tahoma"/>
                <a:cs typeface="Tahoma"/>
              </a:rPr>
              <a:t>deploy </a:t>
            </a:r>
            <a:r>
              <a:rPr sz="2600" spc="85" dirty="0">
                <a:solidFill>
                  <a:srgbClr val="FFFFFF"/>
                </a:solidFill>
                <a:latin typeface="Tahoma"/>
                <a:cs typeface="Tahoma"/>
              </a:rPr>
              <a:t>$100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million in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financing </a:t>
            </a:r>
            <a:r>
              <a:rPr sz="2600" spc="5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600" spc="15" dirty="0">
                <a:solidFill>
                  <a:srgbClr val="FFFFFF"/>
                </a:solidFill>
                <a:latin typeface="Tahoma"/>
                <a:cs typeface="Tahoma"/>
              </a:rPr>
              <a:t>support </a:t>
            </a:r>
            <a:r>
              <a:rPr sz="2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affordable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housing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26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Sacramento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region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29016"/>
            <a:ext cx="14630400" cy="100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765" y="679069"/>
            <a:ext cx="9476120" cy="4703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5923" y="3910225"/>
            <a:ext cx="3886835" cy="18484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Accord</a:t>
            </a:r>
            <a:r>
              <a:rPr sz="2600" b="1" spc="-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26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2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b="1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600" b="1" spc="9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600" b="1" spc="-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600" b="1" spc="-15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600" b="1" spc="-2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195" dirty="0">
                <a:solidFill>
                  <a:srgbClr val="FFFFFF"/>
                </a:solidFill>
                <a:latin typeface="Tahoma"/>
                <a:cs typeface="Tahoma"/>
              </a:rPr>
              <a:t>gi</a:t>
            </a:r>
            <a:r>
              <a:rPr sz="26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19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05" dirty="0">
                <a:solidFill>
                  <a:srgbClr val="FFFFFF"/>
                </a:solidFill>
                <a:latin typeface="Tahoma"/>
                <a:cs typeface="Tahoma"/>
              </a:rPr>
              <a:t>Ho</a:t>
            </a:r>
            <a:r>
              <a:rPr sz="2600" b="1" spc="-1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600" b="1" spc="-1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26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ds  </a:t>
            </a: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Pl</a:t>
            </a:r>
            <a:r>
              <a:rPr sz="2600" b="1" spc="-2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n,</a:t>
            </a:r>
            <a:r>
              <a:rPr sz="26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Pl</a:t>
            </a:r>
            <a:r>
              <a:rPr sz="2600" b="1" spc="-2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b="1" spc="-1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600" b="1" spc="-125" dirty="0">
                <a:solidFill>
                  <a:srgbClr val="FFFFFF"/>
                </a:solidFill>
                <a:latin typeface="Tahoma"/>
                <a:cs typeface="Tahoma"/>
              </a:rPr>
              <a:t>ty</a:t>
            </a:r>
            <a:r>
              <a:rPr sz="26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-165" dirty="0">
                <a:solidFill>
                  <a:srgbClr val="FFFFFF"/>
                </a:solidFill>
                <a:latin typeface="Tahoma"/>
                <a:cs typeface="Tahoma"/>
              </a:rPr>
              <a:t>eed</a:t>
            </a:r>
            <a:r>
              <a:rPr sz="2600" b="1" spc="-14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600" b="1" spc="-204" dirty="0">
                <a:solidFill>
                  <a:srgbClr val="10B3AC"/>
                </a:solidFill>
                <a:latin typeface="Tahoma"/>
                <a:cs typeface="Tahoma"/>
              </a:rPr>
              <a:t>31</a:t>
            </a:r>
            <a:r>
              <a:rPr sz="2600" b="1" spc="-105" dirty="0">
                <a:solidFill>
                  <a:srgbClr val="10B3AC"/>
                </a:solidFill>
                <a:latin typeface="Tahoma"/>
                <a:cs typeface="Tahoma"/>
              </a:rPr>
              <a:t>,</a:t>
            </a:r>
            <a:r>
              <a:rPr sz="2600" b="1" spc="-150" dirty="0">
                <a:solidFill>
                  <a:srgbClr val="10B3AC"/>
                </a:solidFill>
                <a:latin typeface="Tahoma"/>
                <a:cs typeface="Tahoma"/>
              </a:rPr>
              <a:t>4</a:t>
            </a:r>
            <a:r>
              <a:rPr sz="2600" b="1" spc="-145" dirty="0">
                <a:solidFill>
                  <a:srgbClr val="10B3AC"/>
                </a:solidFill>
                <a:latin typeface="Tahoma"/>
                <a:cs typeface="Tahoma"/>
              </a:rPr>
              <a:t>4</a:t>
            </a:r>
            <a:r>
              <a:rPr sz="2600" b="1" spc="-150" dirty="0">
                <a:solidFill>
                  <a:srgbClr val="10B3AC"/>
                </a:solidFill>
                <a:latin typeface="Tahoma"/>
                <a:cs typeface="Tahoma"/>
              </a:rPr>
              <a:t>0</a:t>
            </a:r>
            <a:r>
              <a:rPr sz="2600" b="1" spc="-9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600" b="1" spc="-204" dirty="0">
                <a:solidFill>
                  <a:srgbClr val="10B3AC"/>
                </a:solidFill>
                <a:latin typeface="Tahoma"/>
                <a:cs typeface="Tahoma"/>
              </a:rPr>
              <a:t>h</a:t>
            </a:r>
            <a:r>
              <a:rPr sz="2600" b="1" spc="-114" dirty="0">
                <a:solidFill>
                  <a:srgbClr val="10B3AC"/>
                </a:solidFill>
                <a:latin typeface="Tahoma"/>
                <a:cs typeface="Tahoma"/>
              </a:rPr>
              <a:t>o</a:t>
            </a:r>
            <a:r>
              <a:rPr sz="2600" b="1" spc="-204" dirty="0">
                <a:solidFill>
                  <a:srgbClr val="10B3AC"/>
                </a:solidFill>
                <a:latin typeface="Tahoma"/>
                <a:cs typeface="Tahoma"/>
              </a:rPr>
              <a:t>u</a:t>
            </a:r>
            <a:r>
              <a:rPr sz="2600" b="1" spc="-190" dirty="0">
                <a:solidFill>
                  <a:srgbClr val="10B3AC"/>
                </a:solidFill>
                <a:latin typeface="Tahoma"/>
                <a:cs typeface="Tahoma"/>
              </a:rPr>
              <a:t>sin</a:t>
            </a:r>
            <a:r>
              <a:rPr sz="2600" b="1" spc="-240" dirty="0">
                <a:solidFill>
                  <a:srgbClr val="10B3AC"/>
                </a:solidFill>
                <a:latin typeface="Tahoma"/>
                <a:cs typeface="Tahoma"/>
              </a:rPr>
              <a:t>g</a:t>
            </a:r>
            <a:r>
              <a:rPr sz="2600" b="1" spc="-14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600" b="1" spc="-204" dirty="0">
                <a:solidFill>
                  <a:srgbClr val="10B3AC"/>
                </a:solidFill>
                <a:latin typeface="Tahoma"/>
                <a:cs typeface="Tahoma"/>
              </a:rPr>
              <a:t>un</a:t>
            </a:r>
            <a:r>
              <a:rPr sz="2600" b="1" spc="-145" dirty="0">
                <a:solidFill>
                  <a:srgbClr val="10B3AC"/>
                </a:solidFill>
                <a:latin typeface="Tahoma"/>
                <a:cs typeface="Tahoma"/>
              </a:rPr>
              <a:t>its</a:t>
            </a:r>
            <a:r>
              <a:rPr sz="2600" b="1" spc="-13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600" b="1" spc="-110" dirty="0">
                <a:solidFill>
                  <a:srgbClr val="10B3AC"/>
                </a:solidFill>
                <a:latin typeface="Tahoma"/>
                <a:cs typeface="Tahoma"/>
              </a:rPr>
              <a:t>f</a:t>
            </a:r>
            <a:r>
              <a:rPr sz="2600" b="1" spc="-120" dirty="0">
                <a:solidFill>
                  <a:srgbClr val="10B3AC"/>
                </a:solidFill>
                <a:latin typeface="Tahoma"/>
                <a:cs typeface="Tahoma"/>
              </a:rPr>
              <a:t>r</a:t>
            </a:r>
            <a:r>
              <a:rPr sz="2600" b="1" spc="-114" dirty="0">
                <a:solidFill>
                  <a:srgbClr val="10B3AC"/>
                </a:solidFill>
                <a:latin typeface="Tahoma"/>
                <a:cs typeface="Tahoma"/>
              </a:rPr>
              <a:t>o</a:t>
            </a:r>
            <a:r>
              <a:rPr sz="2600" b="1" spc="-165" dirty="0">
                <a:solidFill>
                  <a:srgbClr val="10B3AC"/>
                </a:solidFill>
                <a:latin typeface="Tahoma"/>
                <a:cs typeface="Tahoma"/>
              </a:rPr>
              <a:t>m  </a:t>
            </a:r>
            <a:r>
              <a:rPr sz="2600" b="1" spc="-150" dirty="0">
                <a:solidFill>
                  <a:srgbClr val="10B3AC"/>
                </a:solidFill>
                <a:latin typeface="Tahoma"/>
                <a:cs typeface="Tahoma"/>
              </a:rPr>
              <a:t>2021</a:t>
            </a:r>
            <a:r>
              <a:rPr sz="2600" b="1" spc="-10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600" b="1" spc="-114" dirty="0">
                <a:solidFill>
                  <a:srgbClr val="10B3AC"/>
                </a:solidFill>
                <a:latin typeface="Tahoma"/>
                <a:cs typeface="Tahoma"/>
              </a:rPr>
              <a:t>to</a:t>
            </a:r>
            <a:r>
              <a:rPr sz="2600" b="1" spc="-14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600" b="1" spc="-150" dirty="0">
                <a:solidFill>
                  <a:srgbClr val="10B3AC"/>
                </a:solidFill>
                <a:latin typeface="Tahoma"/>
                <a:cs typeface="Tahoma"/>
              </a:rPr>
              <a:t>2029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2068" y="2993517"/>
            <a:ext cx="4556066" cy="45560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4721" y="4874770"/>
            <a:ext cx="198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Tahoma"/>
                <a:cs typeface="Tahoma"/>
              </a:rPr>
              <a:t>Ver</a:t>
            </a:r>
            <a:r>
              <a:rPr sz="1800" b="1" spc="-90" dirty="0">
                <a:latin typeface="Tahoma"/>
                <a:cs typeface="Tahoma"/>
              </a:rPr>
              <a:t>y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l</a:t>
            </a:r>
            <a:r>
              <a:rPr sz="1800" b="1" spc="-105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w</a:t>
            </a:r>
            <a:r>
              <a:rPr sz="1800" b="1" spc="-105" dirty="0">
                <a:latin typeface="Tahoma"/>
                <a:cs typeface="Tahoma"/>
              </a:rPr>
              <a:t>-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l</a:t>
            </a:r>
            <a:r>
              <a:rPr sz="1800" b="1" spc="-105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w</a:t>
            </a:r>
            <a:r>
              <a:rPr sz="1800" b="1" spc="-85" dirty="0">
                <a:latin typeface="Tahoma"/>
                <a:cs typeface="Tahoma"/>
              </a:rPr>
              <a:t>-  </a:t>
            </a:r>
            <a:r>
              <a:rPr sz="1800" b="1" spc="-105" dirty="0">
                <a:latin typeface="Tahoma"/>
                <a:cs typeface="Tahoma"/>
              </a:rPr>
              <a:t>in</a:t>
            </a:r>
            <a:r>
              <a:rPr sz="1800" b="1" spc="-110" dirty="0">
                <a:latin typeface="Tahoma"/>
                <a:cs typeface="Tahoma"/>
              </a:rPr>
              <a:t>c</a:t>
            </a:r>
            <a:r>
              <a:rPr sz="1800" b="1" spc="-150" dirty="0">
                <a:latin typeface="Tahoma"/>
                <a:cs typeface="Tahoma"/>
              </a:rPr>
              <a:t>om</a:t>
            </a:r>
            <a:r>
              <a:rPr sz="1800" b="1" spc="-110" dirty="0">
                <a:latin typeface="Tahoma"/>
                <a:cs typeface="Tahoma"/>
              </a:rPr>
              <a:t>e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hou</a:t>
            </a:r>
            <a:r>
              <a:rPr sz="1800" b="1" spc="-105" dirty="0">
                <a:latin typeface="Tahoma"/>
                <a:cs typeface="Tahoma"/>
              </a:rPr>
              <a:t>s</a:t>
            </a:r>
            <a:r>
              <a:rPr sz="1800" b="1" spc="-125" dirty="0">
                <a:latin typeface="Tahoma"/>
                <a:cs typeface="Tahoma"/>
              </a:rPr>
              <a:t>eho</a:t>
            </a:r>
            <a:r>
              <a:rPr sz="1800" b="1" spc="-60" dirty="0">
                <a:latin typeface="Tahoma"/>
                <a:cs typeface="Tahoma"/>
              </a:rPr>
              <a:t>l</a:t>
            </a:r>
            <a:r>
              <a:rPr sz="1800" b="1" spc="-120" dirty="0">
                <a:latin typeface="Tahoma"/>
                <a:cs typeface="Tahoma"/>
              </a:rPr>
              <a:t>d</a:t>
            </a:r>
            <a:r>
              <a:rPr sz="1800" b="1" spc="-100" dirty="0">
                <a:latin typeface="Tahoma"/>
                <a:cs typeface="Tahoma"/>
              </a:rPr>
              <a:t>s  </a:t>
            </a:r>
            <a:r>
              <a:rPr sz="1800" b="1" spc="-225" dirty="0">
                <a:solidFill>
                  <a:srgbClr val="FFFFFF"/>
                </a:solidFill>
                <a:latin typeface="Tahoma"/>
                <a:cs typeface="Tahoma"/>
              </a:rPr>
              <a:t>48.9%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0428" y="4806190"/>
            <a:ext cx="2149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Tahoma"/>
                <a:cs typeface="Tahoma"/>
              </a:rPr>
              <a:t>M</a:t>
            </a:r>
            <a:r>
              <a:rPr sz="1800" b="1" spc="-100" dirty="0">
                <a:latin typeface="Tahoma"/>
                <a:cs typeface="Tahoma"/>
              </a:rPr>
              <a:t>od</a:t>
            </a:r>
            <a:r>
              <a:rPr sz="1800" b="1" spc="-135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r</a:t>
            </a:r>
            <a:r>
              <a:rPr sz="1800" b="1" spc="-170" dirty="0">
                <a:latin typeface="Tahoma"/>
                <a:cs typeface="Tahoma"/>
              </a:rPr>
              <a:t>a</a:t>
            </a:r>
            <a:r>
              <a:rPr sz="1800" b="1" spc="-80" dirty="0">
                <a:latin typeface="Tahoma"/>
                <a:cs typeface="Tahoma"/>
              </a:rPr>
              <a:t>t</a:t>
            </a:r>
            <a:r>
              <a:rPr sz="1800" b="1" spc="-114" dirty="0">
                <a:latin typeface="Tahoma"/>
                <a:cs typeface="Tahoma"/>
              </a:rPr>
              <a:t>e</a:t>
            </a:r>
            <a:r>
              <a:rPr sz="1800" b="1" spc="-105" dirty="0">
                <a:latin typeface="Tahoma"/>
                <a:cs typeface="Tahoma"/>
              </a:rPr>
              <a:t>-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a</a:t>
            </a:r>
            <a:r>
              <a:rPr sz="1800" b="1" spc="-125" dirty="0">
                <a:latin typeface="Tahoma"/>
                <a:cs typeface="Tahoma"/>
              </a:rPr>
              <a:t>b</a:t>
            </a:r>
            <a:r>
              <a:rPr sz="1800" b="1" spc="-100" dirty="0">
                <a:latin typeface="Tahoma"/>
                <a:cs typeface="Tahoma"/>
              </a:rPr>
              <a:t>ove</a:t>
            </a:r>
            <a:r>
              <a:rPr sz="1800" b="1" spc="-85" dirty="0">
                <a:latin typeface="Tahoma"/>
                <a:cs typeface="Tahoma"/>
              </a:rPr>
              <a:t>-  </a:t>
            </a:r>
            <a:r>
              <a:rPr sz="1800" b="1" spc="-215" dirty="0">
                <a:latin typeface="Tahoma"/>
                <a:cs typeface="Tahoma"/>
              </a:rPr>
              <a:t>m</a:t>
            </a:r>
            <a:r>
              <a:rPr sz="1800" b="1" spc="-100" dirty="0">
                <a:latin typeface="Tahoma"/>
                <a:cs typeface="Tahoma"/>
              </a:rPr>
              <a:t>od</a:t>
            </a:r>
            <a:r>
              <a:rPr sz="1800" b="1" spc="-135" dirty="0">
                <a:latin typeface="Tahoma"/>
                <a:cs typeface="Tahoma"/>
              </a:rPr>
              <a:t>e</a:t>
            </a:r>
            <a:r>
              <a:rPr sz="1800" b="1" spc="-95" dirty="0">
                <a:latin typeface="Tahoma"/>
                <a:cs typeface="Tahoma"/>
              </a:rPr>
              <a:t>r</a:t>
            </a:r>
            <a:r>
              <a:rPr sz="1800" b="1" spc="-170" dirty="0">
                <a:latin typeface="Tahoma"/>
                <a:cs typeface="Tahoma"/>
              </a:rPr>
              <a:t>a</a:t>
            </a:r>
            <a:r>
              <a:rPr sz="1800" b="1" spc="-80" dirty="0">
                <a:latin typeface="Tahoma"/>
                <a:cs typeface="Tahoma"/>
              </a:rPr>
              <a:t>t</a:t>
            </a:r>
            <a:r>
              <a:rPr sz="1800" b="1" spc="-110" dirty="0">
                <a:latin typeface="Tahoma"/>
                <a:cs typeface="Tahoma"/>
              </a:rPr>
              <a:t>e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in</a:t>
            </a:r>
            <a:r>
              <a:rPr sz="1800" b="1" spc="-110" dirty="0">
                <a:latin typeface="Tahoma"/>
                <a:cs typeface="Tahoma"/>
              </a:rPr>
              <a:t>c</a:t>
            </a:r>
            <a:r>
              <a:rPr sz="1800" b="1" spc="-150" dirty="0">
                <a:latin typeface="Tahoma"/>
                <a:cs typeface="Tahoma"/>
              </a:rPr>
              <a:t>om</a:t>
            </a:r>
            <a:r>
              <a:rPr sz="1800" b="1" spc="-75" dirty="0">
                <a:latin typeface="Tahoma"/>
                <a:cs typeface="Tahoma"/>
              </a:rPr>
              <a:t>e  </a:t>
            </a:r>
            <a:r>
              <a:rPr sz="1800" b="1" spc="-120" dirty="0">
                <a:latin typeface="Tahoma"/>
                <a:cs typeface="Tahoma"/>
              </a:rPr>
              <a:t>households</a:t>
            </a:r>
            <a:endParaRPr sz="1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225" dirty="0">
                <a:solidFill>
                  <a:srgbClr val="FFFFFF"/>
                </a:solidFill>
                <a:latin typeface="Tahoma"/>
                <a:cs typeface="Tahoma"/>
              </a:rPr>
              <a:t>51.1%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1814" y="2290173"/>
            <a:ext cx="32194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10" dirty="0">
                <a:solidFill>
                  <a:srgbClr val="E7E6E6"/>
                </a:solidFill>
                <a:latin typeface="Tahoma"/>
                <a:cs typeface="Tahoma"/>
              </a:rPr>
              <a:t>H</a:t>
            </a:r>
            <a:r>
              <a:rPr sz="2600" b="1" spc="-114" dirty="0">
                <a:solidFill>
                  <a:srgbClr val="E7E6E6"/>
                </a:solidFill>
                <a:latin typeface="Tahoma"/>
                <a:cs typeface="Tahoma"/>
              </a:rPr>
              <a:t>o</a:t>
            </a:r>
            <a:r>
              <a:rPr sz="2600" b="1" spc="-204" dirty="0">
                <a:solidFill>
                  <a:srgbClr val="E7E6E6"/>
                </a:solidFill>
                <a:latin typeface="Tahoma"/>
                <a:cs typeface="Tahoma"/>
              </a:rPr>
              <a:t>u</a:t>
            </a:r>
            <a:r>
              <a:rPr sz="2600" b="1" spc="-180" dirty="0">
                <a:solidFill>
                  <a:srgbClr val="E7E6E6"/>
                </a:solidFill>
                <a:latin typeface="Tahoma"/>
                <a:cs typeface="Tahoma"/>
              </a:rPr>
              <a:t>sin</a:t>
            </a:r>
            <a:r>
              <a:rPr sz="2600" b="1" spc="-265" dirty="0">
                <a:solidFill>
                  <a:srgbClr val="E7E6E6"/>
                </a:solidFill>
                <a:latin typeface="Tahoma"/>
                <a:cs typeface="Tahoma"/>
              </a:rPr>
              <a:t>g</a:t>
            </a:r>
            <a:r>
              <a:rPr sz="2600" b="1" spc="-12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600" b="1" spc="-200" dirty="0">
                <a:solidFill>
                  <a:srgbClr val="E7E6E6"/>
                </a:solidFill>
                <a:latin typeface="Tahoma"/>
                <a:cs typeface="Tahoma"/>
              </a:rPr>
              <a:t>u</a:t>
            </a:r>
            <a:r>
              <a:rPr sz="2600" b="1" spc="-204" dirty="0">
                <a:solidFill>
                  <a:srgbClr val="E7E6E6"/>
                </a:solidFill>
                <a:latin typeface="Tahoma"/>
                <a:cs typeface="Tahoma"/>
              </a:rPr>
              <a:t>n</a:t>
            </a:r>
            <a:r>
              <a:rPr sz="2600" b="1" spc="-145" dirty="0">
                <a:solidFill>
                  <a:srgbClr val="E7E6E6"/>
                </a:solidFill>
                <a:latin typeface="Tahoma"/>
                <a:cs typeface="Tahoma"/>
              </a:rPr>
              <a:t>its</a:t>
            </a:r>
            <a:r>
              <a:rPr sz="2600" b="1" spc="-120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600" b="1" spc="-204" dirty="0">
                <a:solidFill>
                  <a:srgbClr val="E7E6E6"/>
                </a:solidFill>
                <a:latin typeface="Tahoma"/>
                <a:cs typeface="Tahoma"/>
              </a:rPr>
              <a:t>n</a:t>
            </a:r>
            <a:r>
              <a:rPr sz="2600" b="1" spc="-165" dirty="0">
                <a:solidFill>
                  <a:srgbClr val="E7E6E6"/>
                </a:solidFill>
                <a:latin typeface="Tahoma"/>
                <a:cs typeface="Tahoma"/>
              </a:rPr>
              <a:t>eeded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3799" y="1217518"/>
            <a:ext cx="97415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5" dirty="0">
                <a:latin typeface="Tahoma"/>
                <a:cs typeface="Tahoma"/>
              </a:rPr>
              <a:t>The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114" dirty="0">
                <a:latin typeface="Tahoma"/>
                <a:cs typeface="Tahoma"/>
              </a:rPr>
              <a:t>CRC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-5" dirty="0">
                <a:latin typeface="Tahoma"/>
                <a:cs typeface="Tahoma"/>
              </a:rPr>
              <a:t>is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-5" dirty="0">
                <a:latin typeface="Tahoma"/>
                <a:cs typeface="Tahoma"/>
              </a:rPr>
              <a:t>helping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55" dirty="0">
                <a:latin typeface="Tahoma"/>
                <a:cs typeface="Tahoma"/>
              </a:rPr>
              <a:t>to</a:t>
            </a:r>
            <a:r>
              <a:rPr sz="2600" b="0" spc="-140" dirty="0">
                <a:latin typeface="Tahoma"/>
                <a:cs typeface="Tahoma"/>
              </a:rPr>
              <a:t> </a:t>
            </a:r>
            <a:r>
              <a:rPr sz="2600" b="0" spc="-20" dirty="0">
                <a:latin typeface="Tahoma"/>
                <a:cs typeface="Tahoma"/>
              </a:rPr>
              <a:t>address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15" dirty="0">
                <a:latin typeface="Tahoma"/>
                <a:cs typeface="Tahoma"/>
              </a:rPr>
              <a:t>the</a:t>
            </a:r>
            <a:r>
              <a:rPr sz="2600" b="0" spc="-13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regional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10" dirty="0">
                <a:latin typeface="Tahoma"/>
                <a:cs typeface="Tahoma"/>
              </a:rPr>
              <a:t>affordable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-10" dirty="0">
                <a:latin typeface="Tahoma"/>
                <a:cs typeface="Tahoma"/>
              </a:rPr>
              <a:t>housing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5" dirty="0">
                <a:latin typeface="Tahoma"/>
                <a:cs typeface="Tahoma"/>
              </a:rPr>
              <a:t>need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25909" y="4321924"/>
            <a:ext cx="2138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10B3AC"/>
                </a:solidFill>
                <a:latin typeface="Tahoma"/>
                <a:cs typeface="Tahoma"/>
              </a:rPr>
              <a:t>9,591</a:t>
            </a:r>
            <a:r>
              <a:rPr sz="2400" spc="-18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10B3AC"/>
                </a:solidFill>
                <a:latin typeface="Tahoma"/>
                <a:cs typeface="Tahoma"/>
              </a:rPr>
              <a:t>very</a:t>
            </a:r>
            <a:r>
              <a:rPr sz="2400" spc="-17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0B3AC"/>
                </a:solidFill>
                <a:latin typeface="Tahoma"/>
                <a:cs typeface="Tahoma"/>
              </a:rPr>
              <a:t>low- </a:t>
            </a:r>
            <a:r>
              <a:rPr sz="2400" spc="-73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10B3AC"/>
                </a:solidFill>
                <a:latin typeface="Tahoma"/>
                <a:cs typeface="Tahoma"/>
              </a:rPr>
              <a:t>income</a:t>
            </a:r>
            <a:r>
              <a:rPr sz="2400" spc="-16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10B3AC"/>
                </a:solidFill>
                <a:latin typeface="Tahoma"/>
                <a:cs typeface="Tahoma"/>
              </a:rPr>
              <a:t>units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25909" y="5419204"/>
            <a:ext cx="17297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10B3AC"/>
                </a:solidFill>
                <a:latin typeface="Tahoma"/>
                <a:cs typeface="Tahoma"/>
              </a:rPr>
              <a:t>5,781 </a:t>
            </a:r>
            <a:r>
              <a:rPr sz="2400" spc="45" dirty="0">
                <a:solidFill>
                  <a:srgbClr val="10B3AC"/>
                </a:solidFill>
                <a:latin typeface="Tahoma"/>
                <a:cs typeface="Tahoma"/>
              </a:rPr>
              <a:t>low- </a:t>
            </a:r>
            <a:r>
              <a:rPr sz="2400" spc="5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10B3AC"/>
                </a:solidFill>
                <a:latin typeface="Tahoma"/>
                <a:cs typeface="Tahoma"/>
              </a:rPr>
              <a:t>i</a:t>
            </a:r>
            <a:r>
              <a:rPr sz="2400" spc="15" dirty="0">
                <a:solidFill>
                  <a:srgbClr val="10B3AC"/>
                </a:solidFill>
                <a:latin typeface="Tahoma"/>
                <a:cs typeface="Tahoma"/>
              </a:rPr>
              <a:t>n</a:t>
            </a:r>
            <a:r>
              <a:rPr sz="2400" spc="10" dirty="0">
                <a:solidFill>
                  <a:srgbClr val="10B3AC"/>
                </a:solidFill>
                <a:latin typeface="Tahoma"/>
                <a:cs typeface="Tahoma"/>
              </a:rPr>
              <a:t>come</a:t>
            </a:r>
            <a:r>
              <a:rPr sz="2400" spc="-14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10B3AC"/>
                </a:solidFill>
                <a:latin typeface="Tahoma"/>
                <a:cs typeface="Tahoma"/>
              </a:rPr>
              <a:t>un</a:t>
            </a:r>
            <a:r>
              <a:rPr sz="2400" spc="30" dirty="0">
                <a:solidFill>
                  <a:srgbClr val="10B3AC"/>
                </a:solidFill>
                <a:latin typeface="Tahoma"/>
                <a:cs typeface="Tahoma"/>
              </a:rPr>
              <a:t>i</a:t>
            </a:r>
            <a:r>
              <a:rPr sz="2400" spc="45" dirty="0">
                <a:solidFill>
                  <a:srgbClr val="10B3AC"/>
                </a:solidFill>
                <a:latin typeface="Tahoma"/>
                <a:cs typeface="Tahoma"/>
              </a:rPr>
              <a:t>t</a:t>
            </a:r>
            <a:r>
              <a:rPr sz="2400" spc="-35" dirty="0">
                <a:solidFill>
                  <a:srgbClr val="10B3AC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66069" y="4677153"/>
            <a:ext cx="1074420" cy="1036955"/>
            <a:chOff x="10466069" y="4677153"/>
            <a:chExt cx="1074420" cy="1036955"/>
          </a:xfrm>
        </p:grpSpPr>
        <p:sp>
          <p:nvSpPr>
            <p:cNvPr id="14" name="object 14"/>
            <p:cNvSpPr/>
            <p:nvPr/>
          </p:nvSpPr>
          <p:spPr>
            <a:xfrm>
              <a:off x="10475594" y="4686678"/>
              <a:ext cx="1055370" cy="172085"/>
            </a:xfrm>
            <a:custGeom>
              <a:avLst/>
              <a:gdLst/>
              <a:ahLst/>
              <a:cxnLst/>
              <a:rect l="l" t="t" r="r" b="b"/>
              <a:pathLst>
                <a:path w="1055370" h="172085">
                  <a:moveTo>
                    <a:pt x="0" y="171602"/>
                  </a:moveTo>
                  <a:lnTo>
                    <a:pt x="1054912" y="0"/>
                  </a:lnTo>
                </a:path>
              </a:pathLst>
            </a:custGeom>
            <a:ln w="19050">
              <a:solidFill>
                <a:srgbClr val="10B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4644" y="5562980"/>
              <a:ext cx="1036319" cy="141605"/>
            </a:xfrm>
            <a:custGeom>
              <a:avLst/>
              <a:gdLst/>
              <a:ahLst/>
              <a:cxnLst/>
              <a:rect l="l" t="t" r="r" b="b"/>
              <a:pathLst>
                <a:path w="1036320" h="141604">
                  <a:moveTo>
                    <a:pt x="0" y="0"/>
                  </a:moveTo>
                  <a:lnTo>
                    <a:pt x="1035862" y="141211"/>
                  </a:lnTo>
                </a:path>
              </a:pathLst>
            </a:custGeom>
            <a:ln w="19049">
              <a:solidFill>
                <a:srgbClr val="10B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592" y="1619586"/>
            <a:ext cx="100336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170" dirty="0">
                <a:latin typeface="Tahoma"/>
                <a:cs typeface="Tahoma"/>
              </a:rPr>
              <a:t>We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-25" dirty="0">
                <a:latin typeface="Tahoma"/>
                <a:cs typeface="Tahoma"/>
              </a:rPr>
              <a:t>share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-25" dirty="0">
                <a:latin typeface="Tahoma"/>
                <a:cs typeface="Tahoma"/>
              </a:rPr>
              <a:t>assets</a:t>
            </a:r>
            <a:r>
              <a:rPr sz="2600" b="0" spc="-135" dirty="0">
                <a:latin typeface="Tahoma"/>
                <a:cs typeface="Tahoma"/>
              </a:rPr>
              <a:t> </a:t>
            </a:r>
            <a:r>
              <a:rPr sz="2600" b="0" spc="55" dirty="0">
                <a:latin typeface="Tahoma"/>
                <a:cs typeface="Tahoma"/>
              </a:rPr>
              <a:t>to</a:t>
            </a:r>
            <a:r>
              <a:rPr sz="2600" b="0" spc="-140" dirty="0">
                <a:latin typeface="Tahoma"/>
                <a:cs typeface="Tahoma"/>
              </a:rPr>
              <a:t> </a:t>
            </a:r>
            <a:r>
              <a:rPr sz="2600" b="0" dirty="0">
                <a:latin typeface="Tahoma"/>
                <a:cs typeface="Tahoma"/>
              </a:rPr>
              <a:t>achieve</a:t>
            </a:r>
            <a:r>
              <a:rPr sz="2600" b="0" spc="-155" dirty="0">
                <a:latin typeface="Tahoma"/>
                <a:cs typeface="Tahoma"/>
              </a:rPr>
              <a:t> </a:t>
            </a:r>
            <a:r>
              <a:rPr sz="2600" b="0" spc="-75" dirty="0">
                <a:latin typeface="Tahoma"/>
                <a:cs typeface="Tahoma"/>
              </a:rPr>
              <a:t>a</a:t>
            </a:r>
            <a:r>
              <a:rPr sz="2600" b="0" spc="-155" dirty="0">
                <a:latin typeface="Tahoma"/>
                <a:cs typeface="Tahoma"/>
              </a:rPr>
              <a:t> </a:t>
            </a:r>
            <a:r>
              <a:rPr sz="2600" b="0" spc="10" dirty="0">
                <a:latin typeface="Tahoma"/>
                <a:cs typeface="Tahoma"/>
              </a:rPr>
              <a:t>common</a:t>
            </a:r>
            <a:r>
              <a:rPr sz="2600" b="0" spc="-155" dirty="0">
                <a:latin typeface="Tahoma"/>
                <a:cs typeface="Tahoma"/>
              </a:rPr>
              <a:t> </a:t>
            </a:r>
            <a:r>
              <a:rPr sz="2600" b="0" spc="20" dirty="0">
                <a:latin typeface="Tahoma"/>
                <a:cs typeface="Tahoma"/>
              </a:rPr>
              <a:t>vision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50" dirty="0">
                <a:latin typeface="Tahoma"/>
                <a:cs typeface="Tahoma"/>
              </a:rPr>
              <a:t>for</a:t>
            </a:r>
            <a:r>
              <a:rPr sz="2600" b="0" spc="-145" dirty="0">
                <a:latin typeface="Tahoma"/>
                <a:cs typeface="Tahoma"/>
              </a:rPr>
              <a:t> </a:t>
            </a:r>
            <a:r>
              <a:rPr sz="2600" b="0" spc="20" dirty="0">
                <a:latin typeface="Tahoma"/>
                <a:cs typeface="Tahoma"/>
              </a:rPr>
              <a:t>economic</a:t>
            </a:r>
            <a:r>
              <a:rPr sz="2600" b="0" spc="-160" dirty="0">
                <a:latin typeface="Tahoma"/>
                <a:cs typeface="Tahoma"/>
              </a:rPr>
              <a:t> </a:t>
            </a:r>
            <a:r>
              <a:rPr sz="2600" b="0" spc="20" dirty="0">
                <a:latin typeface="Tahoma"/>
                <a:cs typeface="Tahoma"/>
              </a:rPr>
              <a:t>prosperity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8341" y="2769670"/>
            <a:ext cx="4591050" cy="4046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79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10B3AC"/>
                </a:solidFill>
                <a:latin typeface="Tahoma"/>
                <a:cs typeface="Tahoma"/>
              </a:rPr>
              <a:t>The region depends </a:t>
            </a:r>
            <a:r>
              <a:rPr sz="2400" spc="25" dirty="0">
                <a:solidFill>
                  <a:srgbClr val="10B3AC"/>
                </a:solidFill>
                <a:latin typeface="Tahoma"/>
                <a:cs typeface="Tahoma"/>
              </a:rPr>
              <a:t>on </a:t>
            </a:r>
            <a:r>
              <a:rPr sz="2400" spc="15" dirty="0">
                <a:solidFill>
                  <a:srgbClr val="10B3AC"/>
                </a:solidFill>
                <a:latin typeface="Tahoma"/>
                <a:cs typeface="Tahoma"/>
              </a:rPr>
              <a:t>Placer </a:t>
            </a:r>
            <a:r>
              <a:rPr sz="2400" spc="2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0B3AC"/>
                </a:solidFill>
                <a:latin typeface="Tahoma"/>
                <a:cs typeface="Tahoma"/>
              </a:rPr>
              <a:t>County</a:t>
            </a:r>
            <a:r>
              <a:rPr sz="2400" spc="-16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0B3AC"/>
                </a:solidFill>
                <a:latin typeface="Tahoma"/>
                <a:cs typeface="Tahoma"/>
              </a:rPr>
              <a:t>for</a:t>
            </a:r>
            <a:r>
              <a:rPr sz="2400" spc="-16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10B3AC"/>
                </a:solidFill>
                <a:latin typeface="Tahoma"/>
                <a:cs typeface="Tahoma"/>
              </a:rPr>
              <a:t>economic</a:t>
            </a:r>
            <a:r>
              <a:rPr sz="2400" spc="-16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10B3AC"/>
                </a:solidFill>
                <a:latin typeface="Tahoma"/>
                <a:cs typeface="Tahoma"/>
              </a:rPr>
              <a:t>opportunity:</a:t>
            </a:r>
            <a:endParaRPr sz="2400">
              <a:latin typeface="Tahoma"/>
              <a:cs typeface="Tahoma"/>
            </a:endParaRPr>
          </a:p>
          <a:p>
            <a:pPr marL="286385" marR="5080" indent="-274320">
              <a:lnSpc>
                <a:spcPts val="2380"/>
              </a:lnSpc>
              <a:spcBef>
                <a:spcPts val="1200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Home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to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D0CECE"/>
                </a:solidFill>
                <a:latin typeface="Tahoma"/>
                <a:cs typeface="Tahoma"/>
              </a:rPr>
              <a:t>William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Jessup</a:t>
            </a:r>
            <a:r>
              <a:rPr sz="2200" spc="-14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D0CECE"/>
                </a:solidFill>
                <a:latin typeface="Tahoma"/>
                <a:cs typeface="Tahoma"/>
              </a:rPr>
              <a:t>University </a:t>
            </a:r>
            <a:r>
              <a:rPr sz="2200" spc="-67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D0CECE"/>
                </a:solidFill>
                <a:latin typeface="Tahoma"/>
                <a:cs typeface="Tahoma"/>
              </a:rPr>
              <a:t>and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D0CECE"/>
                </a:solidFill>
                <a:latin typeface="Tahoma"/>
                <a:cs typeface="Tahoma"/>
              </a:rPr>
              <a:t>Sierra</a:t>
            </a:r>
            <a:r>
              <a:rPr sz="2200" spc="-15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College</a:t>
            </a:r>
            <a:endParaRPr sz="2200">
              <a:latin typeface="Tahoma"/>
              <a:cs typeface="Tahoma"/>
            </a:endParaRPr>
          </a:p>
          <a:p>
            <a:pPr marL="286385" marR="383540" indent="-274320">
              <a:lnSpc>
                <a:spcPts val="2380"/>
              </a:lnSpc>
              <a:spcBef>
                <a:spcPts val="1190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Home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to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D0CECE"/>
                </a:solidFill>
                <a:latin typeface="Tahoma"/>
                <a:cs typeface="Tahoma"/>
              </a:rPr>
              <a:t>major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D0CECE"/>
                </a:solidFill>
                <a:latin typeface="Tahoma"/>
                <a:cs typeface="Tahoma"/>
              </a:rPr>
              <a:t>high-technology </a:t>
            </a:r>
            <a:r>
              <a:rPr sz="2200" spc="-67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empl</a:t>
            </a:r>
            <a:r>
              <a:rPr sz="2200" spc="5" dirty="0">
                <a:solidFill>
                  <a:srgbClr val="D0CECE"/>
                </a:solidFill>
                <a:latin typeface="Tahoma"/>
                <a:cs typeface="Tahoma"/>
              </a:rPr>
              <a:t>o</a:t>
            </a:r>
            <a:r>
              <a:rPr sz="2200" spc="30" dirty="0">
                <a:solidFill>
                  <a:srgbClr val="D0CECE"/>
                </a:solidFill>
                <a:latin typeface="Tahoma"/>
                <a:cs typeface="Tahoma"/>
              </a:rPr>
              <a:t>y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ers</a:t>
            </a:r>
            <a:r>
              <a:rPr sz="2200" spc="-12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254" dirty="0">
                <a:solidFill>
                  <a:srgbClr val="D0CECE"/>
                </a:solidFill>
                <a:latin typeface="Tahoma"/>
                <a:cs typeface="Tahoma"/>
              </a:rPr>
              <a:t>(</a:t>
            </a:r>
            <a:r>
              <a:rPr sz="2200" spc="-75" dirty="0">
                <a:solidFill>
                  <a:srgbClr val="D0CECE"/>
                </a:solidFill>
                <a:latin typeface="Tahoma"/>
                <a:cs typeface="Tahoma"/>
              </a:rPr>
              <a:t>e.g</a:t>
            </a:r>
            <a:r>
              <a:rPr sz="2200" spc="-160" dirty="0">
                <a:solidFill>
                  <a:srgbClr val="D0CECE"/>
                </a:solidFill>
                <a:latin typeface="Tahoma"/>
                <a:cs typeface="Tahoma"/>
              </a:rPr>
              <a:t>.,</a:t>
            </a:r>
            <a:r>
              <a:rPr sz="2200" spc="-12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Or</a:t>
            </a:r>
            <a:r>
              <a:rPr sz="2200" spc="45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spc="30" dirty="0">
                <a:solidFill>
                  <a:srgbClr val="D0CECE"/>
                </a:solidFill>
                <a:latin typeface="Tahoma"/>
                <a:cs typeface="Tahoma"/>
              </a:rPr>
              <a:t>c</a:t>
            </a:r>
            <a:r>
              <a:rPr sz="2200" spc="-50" dirty="0">
                <a:solidFill>
                  <a:srgbClr val="D0CECE"/>
                </a:solidFill>
                <a:latin typeface="Tahoma"/>
                <a:cs typeface="Tahoma"/>
              </a:rPr>
              <a:t>le,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90" dirty="0">
                <a:solidFill>
                  <a:srgbClr val="D0CECE"/>
                </a:solidFill>
                <a:latin typeface="Tahoma"/>
                <a:cs typeface="Tahoma"/>
              </a:rPr>
              <a:t>H</a:t>
            </a:r>
            <a:r>
              <a:rPr sz="2200" spc="100" dirty="0">
                <a:solidFill>
                  <a:srgbClr val="D0CECE"/>
                </a:solidFill>
                <a:latin typeface="Tahoma"/>
                <a:cs typeface="Tahoma"/>
              </a:rPr>
              <a:t>P</a:t>
            </a:r>
            <a:r>
              <a:rPr sz="2200" spc="-254" dirty="0">
                <a:solidFill>
                  <a:srgbClr val="D0CECE"/>
                </a:solidFill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  <a:p>
            <a:pPr marL="286385" marR="284480" indent="-274320">
              <a:lnSpc>
                <a:spcPts val="2380"/>
              </a:lnSpc>
              <a:spcBef>
                <a:spcPts val="1195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Home </a:t>
            </a:r>
            <a:r>
              <a:rPr sz="2200" dirty="0">
                <a:solidFill>
                  <a:srgbClr val="D0CECE"/>
                </a:solidFill>
                <a:latin typeface="Tahoma"/>
                <a:cs typeface="Tahoma"/>
              </a:rPr>
              <a:t>building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to </a:t>
            </a:r>
            <a:r>
              <a:rPr sz="2200" dirty="0">
                <a:solidFill>
                  <a:srgbClr val="D0CECE"/>
                </a:solidFill>
                <a:latin typeface="Tahoma"/>
                <a:cs typeface="Tahoma"/>
              </a:rPr>
              <a:t>accommodate </a:t>
            </a:r>
            <a:r>
              <a:rPr sz="2200" spc="-67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talent</a:t>
            </a:r>
            <a:r>
              <a:rPr sz="2200" spc="-16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growth,</a:t>
            </a:r>
            <a:r>
              <a:rPr sz="2200" spc="-16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D0CECE"/>
                </a:solidFill>
                <a:latin typeface="Tahoma"/>
                <a:cs typeface="Tahoma"/>
              </a:rPr>
              <a:t>executive</a:t>
            </a:r>
            <a:r>
              <a:rPr sz="2200" spc="-15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housing </a:t>
            </a:r>
            <a:r>
              <a:rPr sz="2200" spc="-67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D0CECE"/>
                </a:solidFill>
                <a:latin typeface="Tahoma"/>
                <a:cs typeface="Tahoma"/>
              </a:rPr>
              <a:t>options</a:t>
            </a:r>
            <a:endParaRPr sz="2200">
              <a:latin typeface="Tahoma"/>
              <a:cs typeface="Tahoma"/>
            </a:endParaRPr>
          </a:p>
          <a:p>
            <a:pPr marL="286385" marR="316865" indent="-274320">
              <a:lnSpc>
                <a:spcPts val="2380"/>
              </a:lnSpc>
              <a:spcBef>
                <a:spcPts val="1185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35" dirty="0">
                <a:solidFill>
                  <a:srgbClr val="D0CECE"/>
                </a:solidFill>
                <a:latin typeface="Tahoma"/>
                <a:cs typeface="Tahoma"/>
              </a:rPr>
              <a:t>Quality</a:t>
            </a:r>
            <a:r>
              <a:rPr sz="2200" spc="-14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D0CECE"/>
                </a:solidFill>
                <a:latin typeface="Tahoma"/>
                <a:cs typeface="Tahoma"/>
              </a:rPr>
              <a:t>of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D0CECE"/>
                </a:solidFill>
                <a:latin typeface="Tahoma"/>
                <a:cs typeface="Tahoma"/>
              </a:rPr>
              <a:t>life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D0CECE"/>
                </a:solidFill>
                <a:latin typeface="Tahoma"/>
                <a:cs typeface="Tahoma"/>
              </a:rPr>
              <a:t>with</a:t>
            </a:r>
            <a:r>
              <a:rPr sz="2200" spc="-14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D0CECE"/>
                </a:solidFill>
                <a:latin typeface="Tahoma"/>
                <a:cs typeface="Tahoma"/>
              </a:rPr>
              <a:t>great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schools </a:t>
            </a:r>
            <a:r>
              <a:rPr sz="2200" spc="-67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D0CECE"/>
                </a:solidFill>
                <a:latin typeface="Tahoma"/>
                <a:cs typeface="Tahoma"/>
              </a:rPr>
              <a:t>and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D0CECE"/>
                </a:solidFill>
                <a:latin typeface="Tahoma"/>
                <a:cs typeface="Tahoma"/>
              </a:rPr>
              <a:t>natural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amenities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0291" y="2769670"/>
            <a:ext cx="3578860" cy="3619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0640">
              <a:lnSpc>
                <a:spcPts val="2590"/>
              </a:lnSpc>
              <a:spcBef>
                <a:spcPts val="425"/>
              </a:spcBef>
            </a:pPr>
            <a:r>
              <a:rPr sz="2400" spc="15" dirty="0">
                <a:solidFill>
                  <a:srgbClr val="10B3AC"/>
                </a:solidFill>
                <a:latin typeface="Tahoma"/>
                <a:cs typeface="Tahoma"/>
              </a:rPr>
              <a:t>Placer</a:t>
            </a:r>
            <a:r>
              <a:rPr sz="2400" spc="-17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0B3AC"/>
                </a:solidFill>
                <a:latin typeface="Tahoma"/>
                <a:cs typeface="Tahoma"/>
              </a:rPr>
              <a:t>County</a:t>
            </a:r>
            <a:r>
              <a:rPr sz="2400" spc="-15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0B3AC"/>
                </a:solidFill>
                <a:latin typeface="Tahoma"/>
                <a:cs typeface="Tahoma"/>
              </a:rPr>
              <a:t>depends</a:t>
            </a:r>
            <a:r>
              <a:rPr sz="2400" spc="-150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0B3AC"/>
                </a:solidFill>
                <a:latin typeface="Tahoma"/>
                <a:cs typeface="Tahoma"/>
              </a:rPr>
              <a:t>on </a:t>
            </a:r>
            <a:r>
              <a:rPr sz="2400" spc="-73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10B3AC"/>
                </a:solidFill>
                <a:latin typeface="Tahoma"/>
                <a:cs typeface="Tahoma"/>
              </a:rPr>
              <a:t>the </a:t>
            </a:r>
            <a:r>
              <a:rPr sz="2400" dirty="0">
                <a:solidFill>
                  <a:srgbClr val="10B3AC"/>
                </a:solidFill>
                <a:latin typeface="Tahoma"/>
                <a:cs typeface="Tahoma"/>
              </a:rPr>
              <a:t>region </a:t>
            </a:r>
            <a:r>
              <a:rPr sz="2400" spc="40" dirty="0">
                <a:solidFill>
                  <a:srgbClr val="10B3AC"/>
                </a:solidFill>
                <a:latin typeface="Tahoma"/>
                <a:cs typeface="Tahoma"/>
              </a:rPr>
              <a:t>for </a:t>
            </a:r>
            <a:r>
              <a:rPr sz="2400" spc="20" dirty="0">
                <a:solidFill>
                  <a:srgbClr val="10B3AC"/>
                </a:solidFill>
                <a:latin typeface="Tahoma"/>
                <a:cs typeface="Tahoma"/>
              </a:rPr>
              <a:t>economic </a:t>
            </a:r>
            <a:r>
              <a:rPr sz="2400" spc="25" dirty="0">
                <a:solidFill>
                  <a:srgbClr val="10B3AC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10B3AC"/>
                </a:solidFill>
                <a:latin typeface="Tahoma"/>
                <a:cs typeface="Tahoma"/>
              </a:rPr>
              <a:t>opportunity:</a:t>
            </a:r>
            <a:endParaRPr sz="2400">
              <a:latin typeface="Tahoma"/>
              <a:cs typeface="Tahoma"/>
            </a:endParaRPr>
          </a:p>
          <a:p>
            <a:pPr marL="287020" marR="5080" indent="-274320">
              <a:lnSpc>
                <a:spcPts val="2380"/>
              </a:lnSpc>
              <a:spcBef>
                <a:spcPts val="1200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35" dirty="0">
                <a:solidFill>
                  <a:srgbClr val="D0CECE"/>
                </a:solidFill>
                <a:latin typeface="Tahoma"/>
                <a:cs typeface="Tahoma"/>
              </a:rPr>
              <a:t>Connection</a:t>
            </a:r>
            <a:r>
              <a:rPr sz="2200" spc="-16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to</a:t>
            </a:r>
            <a:r>
              <a:rPr sz="2200" spc="-15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D0CECE"/>
                </a:solidFill>
                <a:latin typeface="Tahoma"/>
                <a:cs typeface="Tahoma"/>
              </a:rPr>
              <a:t>R1</a:t>
            </a:r>
            <a:r>
              <a:rPr sz="2200" spc="-16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research </a:t>
            </a:r>
            <a:r>
              <a:rPr sz="2200" spc="-67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D0CECE"/>
                </a:solidFill>
                <a:latin typeface="Tahoma"/>
                <a:cs typeface="Tahoma"/>
              </a:rPr>
              <a:t>university</a:t>
            </a:r>
            <a:r>
              <a:rPr sz="2200" spc="-15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(UC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D0CECE"/>
                </a:solidFill>
                <a:latin typeface="Tahoma"/>
                <a:cs typeface="Tahoma"/>
              </a:rPr>
              <a:t>Davis)</a:t>
            </a:r>
            <a:endParaRPr sz="2200">
              <a:latin typeface="Tahoma"/>
              <a:cs typeface="Tahoma"/>
            </a:endParaRPr>
          </a:p>
          <a:p>
            <a:pPr marL="287020" marR="118745" indent="-274320">
              <a:lnSpc>
                <a:spcPts val="2380"/>
              </a:lnSpc>
              <a:spcBef>
                <a:spcPts val="1195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165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spc="30" dirty="0">
                <a:solidFill>
                  <a:srgbClr val="D0CECE"/>
                </a:solidFill>
                <a:latin typeface="Tahoma"/>
                <a:cs typeface="Tahoma"/>
              </a:rPr>
              <a:t>cc</a:t>
            </a:r>
            <a:r>
              <a:rPr sz="2200" spc="-15" dirty="0">
                <a:solidFill>
                  <a:srgbClr val="D0CECE"/>
                </a:solidFill>
                <a:latin typeface="Tahoma"/>
                <a:cs typeface="Tahoma"/>
              </a:rPr>
              <a:t>es</a:t>
            </a:r>
            <a:r>
              <a:rPr sz="2200" spc="-30" dirty="0">
                <a:solidFill>
                  <a:srgbClr val="D0CECE"/>
                </a:solidFill>
                <a:latin typeface="Tahoma"/>
                <a:cs typeface="Tahoma"/>
              </a:rPr>
              <a:t>s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to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D0CECE"/>
                </a:solidFill>
                <a:latin typeface="Tahoma"/>
                <a:cs typeface="Tahoma"/>
              </a:rPr>
              <a:t>n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i</a:t>
            </a:r>
            <a:r>
              <a:rPr sz="2200" spc="25" dirty="0">
                <a:solidFill>
                  <a:srgbClr val="D0CECE"/>
                </a:solidFill>
                <a:latin typeface="Tahoma"/>
                <a:cs typeface="Tahoma"/>
              </a:rPr>
              <a:t>nt</a:t>
            </a:r>
            <a:r>
              <a:rPr sz="2200" dirty="0">
                <a:solidFill>
                  <a:srgbClr val="D0CECE"/>
                </a:solidFill>
                <a:latin typeface="Tahoma"/>
                <a:cs typeface="Tahoma"/>
              </a:rPr>
              <a:t>ern</a:t>
            </a:r>
            <a:r>
              <a:rPr sz="2200" spc="-75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spc="45" dirty="0">
                <a:solidFill>
                  <a:srgbClr val="D0CECE"/>
                </a:solidFill>
                <a:latin typeface="Tahoma"/>
                <a:cs typeface="Tahoma"/>
              </a:rPr>
              <a:t>t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i</a:t>
            </a:r>
            <a:r>
              <a:rPr sz="2200" spc="45" dirty="0">
                <a:solidFill>
                  <a:srgbClr val="D0CECE"/>
                </a:solidFill>
                <a:latin typeface="Tahoma"/>
                <a:cs typeface="Tahoma"/>
              </a:rPr>
              <a:t>o</a:t>
            </a:r>
            <a:r>
              <a:rPr sz="2200" spc="-5" dirty="0">
                <a:solidFill>
                  <a:srgbClr val="D0CECE"/>
                </a:solidFill>
                <a:latin typeface="Tahoma"/>
                <a:cs typeface="Tahoma"/>
              </a:rPr>
              <a:t>n</a:t>
            </a:r>
            <a:r>
              <a:rPr sz="2200" spc="-70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l  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airport</a:t>
            </a:r>
            <a:r>
              <a:rPr sz="2200" spc="-14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D0CECE"/>
                </a:solidFill>
                <a:latin typeface="Tahoma"/>
                <a:cs typeface="Tahoma"/>
              </a:rPr>
              <a:t>(SMF)</a:t>
            </a:r>
            <a:endParaRPr sz="2200">
              <a:latin typeface="Tahoma"/>
              <a:cs typeface="Tahoma"/>
            </a:endParaRPr>
          </a:p>
          <a:p>
            <a:pPr marL="287020" marR="247650" indent="-274320">
              <a:lnSpc>
                <a:spcPts val="2380"/>
              </a:lnSpc>
              <a:spcBef>
                <a:spcPts val="1190"/>
              </a:spcBef>
              <a:buClr>
                <a:srgbClr val="10B3AC"/>
              </a:buClr>
              <a:buSzPct val="10909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-80" dirty="0">
                <a:solidFill>
                  <a:srgbClr val="D0CECE"/>
                </a:solidFill>
                <a:latin typeface="Tahoma"/>
                <a:cs typeface="Tahoma"/>
              </a:rPr>
              <a:t>63%</a:t>
            </a:r>
            <a:r>
              <a:rPr sz="2200" spc="-13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D0CECE"/>
                </a:solidFill>
                <a:latin typeface="Tahoma"/>
                <a:cs typeface="Tahoma"/>
              </a:rPr>
              <a:t>of</a:t>
            </a:r>
            <a:r>
              <a:rPr sz="2200" spc="-12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00" dirty="0">
                <a:solidFill>
                  <a:srgbClr val="D0CECE"/>
                </a:solidFill>
                <a:latin typeface="Tahoma"/>
                <a:cs typeface="Tahoma"/>
              </a:rPr>
              <a:t>P</a:t>
            </a:r>
            <a:r>
              <a:rPr sz="2200" spc="15" dirty="0">
                <a:solidFill>
                  <a:srgbClr val="D0CECE"/>
                </a:solidFill>
                <a:latin typeface="Tahoma"/>
                <a:cs typeface="Tahoma"/>
              </a:rPr>
              <a:t>l</a:t>
            </a:r>
            <a:r>
              <a:rPr sz="2200" spc="-70" dirty="0">
                <a:solidFill>
                  <a:srgbClr val="D0CECE"/>
                </a:solidFill>
                <a:latin typeface="Tahoma"/>
                <a:cs typeface="Tahoma"/>
              </a:rPr>
              <a:t>a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c</a:t>
            </a:r>
            <a:r>
              <a:rPr sz="2200" spc="20" dirty="0">
                <a:solidFill>
                  <a:srgbClr val="D0CECE"/>
                </a:solidFill>
                <a:latin typeface="Tahoma"/>
                <a:cs typeface="Tahoma"/>
              </a:rPr>
              <a:t>e</a:t>
            </a:r>
            <a:r>
              <a:rPr sz="2200" spc="5" dirty="0">
                <a:solidFill>
                  <a:srgbClr val="D0CECE"/>
                </a:solidFill>
                <a:latin typeface="Tahoma"/>
                <a:cs typeface="Tahoma"/>
              </a:rPr>
              <a:t>r</a:t>
            </a:r>
            <a:r>
              <a:rPr sz="2200" spc="-13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40" dirty="0">
                <a:solidFill>
                  <a:srgbClr val="D0CECE"/>
                </a:solidFill>
                <a:latin typeface="Tahoma"/>
                <a:cs typeface="Tahoma"/>
              </a:rPr>
              <a:t>C</a:t>
            </a:r>
            <a:r>
              <a:rPr sz="2200" spc="25" dirty="0">
                <a:solidFill>
                  <a:srgbClr val="D0CECE"/>
                </a:solidFill>
                <a:latin typeface="Tahoma"/>
                <a:cs typeface="Tahoma"/>
              </a:rPr>
              <a:t>ou</a:t>
            </a:r>
            <a:r>
              <a:rPr sz="2200" dirty="0">
                <a:solidFill>
                  <a:srgbClr val="D0CECE"/>
                </a:solidFill>
                <a:latin typeface="Tahoma"/>
                <a:cs typeface="Tahoma"/>
              </a:rPr>
              <a:t>n</a:t>
            </a:r>
            <a:r>
              <a:rPr sz="2200" spc="50" dirty="0">
                <a:solidFill>
                  <a:srgbClr val="D0CECE"/>
                </a:solidFill>
                <a:latin typeface="Tahoma"/>
                <a:cs typeface="Tahoma"/>
              </a:rPr>
              <a:t>t</a:t>
            </a:r>
            <a:r>
              <a:rPr sz="2200" spc="25" dirty="0">
                <a:solidFill>
                  <a:srgbClr val="D0CECE"/>
                </a:solidFill>
                <a:latin typeface="Tahoma"/>
                <a:cs typeface="Tahoma"/>
              </a:rPr>
              <a:t>y  </a:t>
            </a:r>
            <a:r>
              <a:rPr sz="2200" spc="5" dirty="0">
                <a:solidFill>
                  <a:srgbClr val="D0CECE"/>
                </a:solidFill>
                <a:latin typeface="Tahoma"/>
                <a:cs typeface="Tahoma"/>
              </a:rPr>
              <a:t>residents </a:t>
            </a:r>
            <a:r>
              <a:rPr sz="2200" spc="-20" dirty="0">
                <a:solidFill>
                  <a:srgbClr val="D0CECE"/>
                </a:solidFill>
                <a:latin typeface="Tahoma"/>
                <a:cs typeface="Tahoma"/>
              </a:rPr>
              <a:t>are </a:t>
            </a:r>
            <a:r>
              <a:rPr sz="2200" spc="10" dirty="0">
                <a:solidFill>
                  <a:srgbClr val="D0CECE"/>
                </a:solidFill>
                <a:latin typeface="Tahoma"/>
                <a:cs typeface="Tahoma"/>
              </a:rPr>
              <a:t>employed </a:t>
            </a:r>
            <a:r>
              <a:rPr sz="2200" spc="15" dirty="0">
                <a:solidFill>
                  <a:srgbClr val="D0CECE"/>
                </a:solidFill>
                <a:latin typeface="Tahoma"/>
                <a:cs typeface="Tahoma"/>
              </a:rPr>
              <a:t> outside</a:t>
            </a:r>
            <a:r>
              <a:rPr sz="2200" spc="-16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D0CECE"/>
                </a:solidFill>
                <a:latin typeface="Tahoma"/>
                <a:cs typeface="Tahoma"/>
              </a:rPr>
              <a:t>of</a:t>
            </a:r>
            <a:r>
              <a:rPr sz="2200" spc="-140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D0CECE"/>
                </a:solidFill>
                <a:latin typeface="Tahoma"/>
                <a:cs typeface="Tahoma"/>
              </a:rPr>
              <a:t>Placer</a:t>
            </a:r>
            <a:r>
              <a:rPr sz="2200" spc="-145" dirty="0">
                <a:solidFill>
                  <a:srgbClr val="D0CECE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D0CECE"/>
                </a:solidFill>
                <a:latin typeface="Tahoma"/>
                <a:cs typeface="Tahoma"/>
              </a:rPr>
              <a:t>County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900" y="645413"/>
              <a:ext cx="4156697" cy="5036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50630" y="7443214"/>
              <a:ext cx="46355" cy="208915"/>
            </a:xfrm>
            <a:custGeom>
              <a:avLst/>
              <a:gdLst/>
              <a:ahLst/>
              <a:cxnLst/>
              <a:rect l="l" t="t" r="r" b="b"/>
              <a:pathLst>
                <a:path w="46354" h="208915">
                  <a:moveTo>
                    <a:pt x="21132" y="0"/>
                  </a:moveTo>
                  <a:lnTo>
                    <a:pt x="12280" y="1544"/>
                  </a:lnTo>
                  <a:lnTo>
                    <a:pt x="5632" y="5878"/>
                  </a:lnTo>
                  <a:lnTo>
                    <a:pt x="1451" y="12553"/>
                  </a:lnTo>
                  <a:lnTo>
                    <a:pt x="0" y="21120"/>
                  </a:lnTo>
                  <a:lnTo>
                    <a:pt x="1451" y="29885"/>
                  </a:lnTo>
                  <a:lnTo>
                    <a:pt x="5632" y="36537"/>
                  </a:lnTo>
                  <a:lnTo>
                    <a:pt x="12280" y="40761"/>
                  </a:lnTo>
                  <a:lnTo>
                    <a:pt x="21132" y="42240"/>
                  </a:lnTo>
                  <a:lnTo>
                    <a:pt x="31953" y="40761"/>
                  </a:lnTo>
                  <a:lnTo>
                    <a:pt x="39735" y="36537"/>
                  </a:lnTo>
                  <a:lnTo>
                    <a:pt x="44435" y="29885"/>
                  </a:lnTo>
                  <a:lnTo>
                    <a:pt x="46012" y="21120"/>
                  </a:lnTo>
                  <a:lnTo>
                    <a:pt x="44435" y="12553"/>
                  </a:lnTo>
                  <a:lnTo>
                    <a:pt x="39735" y="5878"/>
                  </a:lnTo>
                  <a:lnTo>
                    <a:pt x="31953" y="1544"/>
                  </a:lnTo>
                  <a:lnTo>
                    <a:pt x="21132" y="0"/>
                  </a:lnTo>
                  <a:close/>
                </a:path>
                <a:path w="46354" h="208915">
                  <a:moveTo>
                    <a:pt x="46012" y="63360"/>
                  </a:moveTo>
                  <a:lnTo>
                    <a:pt x="0" y="63360"/>
                  </a:lnTo>
                  <a:lnTo>
                    <a:pt x="0" y="208305"/>
                  </a:lnTo>
                  <a:lnTo>
                    <a:pt x="46012" y="208305"/>
                  </a:lnTo>
                  <a:lnTo>
                    <a:pt x="46012" y="63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2257" y="7504178"/>
              <a:ext cx="138214" cy="1488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4173" y="7466841"/>
              <a:ext cx="220497" cy="1778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4612" y="7447791"/>
              <a:ext cx="116878" cy="2159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49846" y="7368241"/>
            <a:ext cx="14306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@SelectSac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465895"/>
            <a:ext cx="14630400" cy="763905"/>
            <a:chOff x="0" y="7465895"/>
            <a:chExt cx="14630400" cy="7639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1525" y="7465895"/>
              <a:ext cx="205702" cy="2058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8129016"/>
              <a:ext cx="14630400" cy="10058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915180" y="7368244"/>
            <a:ext cx="16256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@GreaterSac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0845" y="7370760"/>
            <a:ext cx="24612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65" dirty="0">
                <a:solidFill>
                  <a:srgbClr val="FFFFFF"/>
                </a:solidFill>
                <a:latin typeface="Tahoma"/>
                <a:cs typeface="Tahoma"/>
              </a:rPr>
              <a:t>@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15" dirty="0">
                <a:solidFill>
                  <a:srgbClr val="FFFFFF"/>
                </a:solidFill>
                <a:latin typeface="Tahoma"/>
                <a:cs typeface="Tahoma"/>
              </a:rPr>
              <a:t>ele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spc="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73714" y="2556211"/>
            <a:ext cx="5443855" cy="2309495"/>
          </a:xfrm>
          <a:prstGeom prst="rect">
            <a:avLst/>
          </a:prstGeom>
        </p:spPr>
        <p:txBody>
          <a:bodyPr vert="horz" wrap="square" lIns="0" tIns="424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5"/>
              </a:spcBef>
            </a:pPr>
            <a:r>
              <a:rPr spc="-240" dirty="0"/>
              <a:t>Thank</a:t>
            </a:r>
            <a:r>
              <a:rPr spc="85" dirty="0"/>
              <a:t> </a:t>
            </a:r>
            <a:r>
              <a:rPr spc="-210" dirty="0"/>
              <a:t>you!</a:t>
            </a:r>
          </a:p>
          <a:p>
            <a:pPr marL="171450">
              <a:lnSpc>
                <a:spcPct val="100000"/>
              </a:lnSpc>
              <a:spcBef>
                <a:spcPts val="1295"/>
              </a:spcBef>
            </a:pPr>
            <a:r>
              <a:rPr sz="3200" b="0" spc="280" dirty="0">
                <a:latin typeface="Tahoma"/>
                <a:cs typeface="Tahoma"/>
              </a:rPr>
              <a:t>GreaterSacramento.com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Tahoma</vt:lpstr>
      <vt:lpstr>Wingdings</vt:lpstr>
      <vt:lpstr>Office Theme</vt:lpstr>
      <vt:lpstr>Community  Reinvestment Coalition</vt:lpstr>
      <vt:lpstr>PowerPoint Presentation</vt:lpstr>
      <vt:lpstr>The CRC is helping to address the regional affordable housing need</vt:lpstr>
      <vt:lpstr>We share assets to achieve a common vision for economic prosperity</vt:lpstr>
      <vt:lpstr>Thank you! GreaterSacramento.com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Hugo</dc:creator>
  <cp:lastModifiedBy>FSB Admin</cp:lastModifiedBy>
  <cp:revision>1</cp:revision>
  <dcterms:created xsi:type="dcterms:W3CDTF">2021-10-19T20:19:34Z</dcterms:created>
  <dcterms:modified xsi:type="dcterms:W3CDTF">2021-10-19T20:19:51Z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2021-10-19T00:00:00Z</vt:filetime>
  </property>
</Properties>
</file>