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39968"/>
            <a:ext cx="12192000" cy="1018540"/>
          </a:xfrm>
          <a:custGeom>
            <a:avLst/>
            <a:gdLst/>
            <a:ahLst/>
            <a:cxnLst/>
            <a:rect l="l" t="t" r="r" b="b"/>
            <a:pathLst>
              <a:path w="12192000" h="1018540">
                <a:moveTo>
                  <a:pt x="12192000" y="0"/>
                </a:moveTo>
                <a:lnTo>
                  <a:pt x="0" y="0"/>
                </a:lnTo>
                <a:lnTo>
                  <a:pt x="0" y="1018031"/>
                </a:lnTo>
                <a:lnTo>
                  <a:pt x="12192000" y="10180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39968"/>
            <a:ext cx="12192000" cy="1018540"/>
          </a:xfrm>
          <a:custGeom>
            <a:avLst/>
            <a:gdLst/>
            <a:ahLst/>
            <a:cxnLst/>
            <a:rect l="l" t="t" r="r" b="b"/>
            <a:pathLst>
              <a:path w="12192000" h="1018540">
                <a:moveTo>
                  <a:pt x="0" y="0"/>
                </a:moveTo>
                <a:lnTo>
                  <a:pt x="12192000" y="0"/>
                </a:lnTo>
                <a:lnTo>
                  <a:pt x="12192000" y="1018031"/>
                </a:lnTo>
                <a:lnTo>
                  <a:pt x="0" y="101803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3868" y="5006340"/>
            <a:ext cx="1595627" cy="16687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39967"/>
            <a:ext cx="12192000" cy="1018540"/>
          </a:xfrm>
          <a:custGeom>
            <a:avLst/>
            <a:gdLst/>
            <a:ahLst/>
            <a:cxnLst/>
            <a:rect l="l" t="t" r="r" b="b"/>
            <a:pathLst>
              <a:path w="12192000" h="1018540">
                <a:moveTo>
                  <a:pt x="12192000" y="0"/>
                </a:moveTo>
                <a:lnTo>
                  <a:pt x="0" y="0"/>
                </a:lnTo>
                <a:lnTo>
                  <a:pt x="0" y="1018031"/>
                </a:lnTo>
                <a:lnTo>
                  <a:pt x="12192000" y="10180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39967"/>
            <a:ext cx="12192000" cy="1018540"/>
          </a:xfrm>
          <a:custGeom>
            <a:avLst/>
            <a:gdLst/>
            <a:ahLst/>
            <a:cxnLst/>
            <a:rect l="l" t="t" r="r" b="b"/>
            <a:pathLst>
              <a:path w="12192000" h="1018540">
                <a:moveTo>
                  <a:pt x="0" y="0"/>
                </a:moveTo>
                <a:lnTo>
                  <a:pt x="12192000" y="0"/>
                </a:lnTo>
                <a:lnTo>
                  <a:pt x="12192000" y="1018031"/>
                </a:lnTo>
                <a:lnTo>
                  <a:pt x="0" y="101803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7382" y="1596547"/>
            <a:ext cx="6096634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3186" y="2087275"/>
            <a:ext cx="565023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EDCOUNCIL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otokent@healthedcouncil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news.com/news/healthiest-communities/ranking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2656" y="1831605"/>
            <a:ext cx="4785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latin typeface="Calibri Light"/>
                <a:cs typeface="Calibri Light"/>
              </a:rPr>
              <a:t>Living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45" dirty="0">
                <a:latin typeface="Calibri Light"/>
                <a:cs typeface="Calibri Light"/>
              </a:rPr>
              <a:t>Better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in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Placer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966" y="2872629"/>
            <a:ext cx="5677535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marR="5080" indent="-573405">
              <a:lnSpc>
                <a:spcPct val="119700"/>
              </a:lnSpc>
              <a:spcBef>
                <a:spcPts val="100"/>
              </a:spcBef>
            </a:pPr>
            <a:r>
              <a:rPr sz="2800" dirty="0">
                <a:latin typeface="Tw Cen MT"/>
                <a:cs typeface="Tw Cen MT"/>
              </a:rPr>
              <a:t>Placer</a:t>
            </a:r>
            <a:r>
              <a:rPr sz="2800" spc="-5" dirty="0">
                <a:latin typeface="Tw Cen MT"/>
                <a:cs typeface="Tw Cen MT"/>
              </a:rPr>
              <a:t> Business </a:t>
            </a:r>
            <a:r>
              <a:rPr sz="2800" spc="-15" dirty="0">
                <a:latin typeface="Tw Cen MT"/>
                <a:cs typeface="Tw Cen MT"/>
              </a:rPr>
              <a:t>Alliance,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Washington</a:t>
            </a:r>
            <a:r>
              <a:rPr sz="280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DC </a:t>
            </a:r>
            <a:r>
              <a:rPr sz="2800" spc="-760" dirty="0">
                <a:latin typeface="Tw Cen MT"/>
                <a:cs typeface="Tw Cen MT"/>
              </a:rPr>
              <a:t> </a:t>
            </a:r>
            <a:r>
              <a:rPr sz="2800" spc="-50" dirty="0">
                <a:latin typeface="Tw Cen MT"/>
                <a:cs typeface="Tw Cen MT"/>
              </a:rPr>
              <a:t>Wednesday,</a:t>
            </a:r>
            <a:r>
              <a:rPr sz="280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October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20, 2021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626" y="4897192"/>
            <a:ext cx="247015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5" dirty="0">
                <a:latin typeface="Tw Cen MT"/>
                <a:cs typeface="Tw Cen MT"/>
              </a:rPr>
              <a:t>Debra </a:t>
            </a:r>
            <a:r>
              <a:rPr sz="1800" spc="-5" dirty="0">
                <a:latin typeface="Tw Cen MT"/>
                <a:cs typeface="Tw Cen MT"/>
              </a:rPr>
              <a:t>Oto-Kent, </a:t>
            </a:r>
            <a:r>
              <a:rPr sz="1800" dirty="0">
                <a:latin typeface="Tw Cen MT"/>
                <a:cs typeface="Tw Cen MT"/>
              </a:rPr>
              <a:t>MPH 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Founder,</a:t>
            </a:r>
            <a:r>
              <a:rPr sz="1800" spc="-6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Executive</a:t>
            </a:r>
            <a:r>
              <a:rPr sz="1800" spc="-4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Director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441959"/>
            <a:ext cx="12204700" cy="6422390"/>
            <a:chOff x="-6350" y="441959"/>
            <a:chExt cx="12204700" cy="6422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6371" y="5006339"/>
              <a:ext cx="1595615" cy="1668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" y="441959"/>
              <a:ext cx="10587227" cy="5282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90500"/>
            <a:ext cx="12204700" cy="6673850"/>
            <a:chOff x="-6350" y="190500"/>
            <a:chExt cx="12204700" cy="6673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6371" y="5006340"/>
              <a:ext cx="1595615" cy="1668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464" y="190500"/>
              <a:ext cx="9648443" cy="5468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37032"/>
            <a:ext cx="12204700" cy="6227445"/>
            <a:chOff x="-6350" y="637032"/>
            <a:chExt cx="12204700" cy="622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6371" y="5006340"/>
              <a:ext cx="1595615" cy="1668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637032"/>
              <a:ext cx="10311383" cy="52044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274320"/>
            <a:ext cx="11817350" cy="6400800"/>
            <a:chOff x="374904" y="274320"/>
            <a:chExt cx="11817350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74320"/>
              <a:ext cx="11440655" cy="54757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6372" y="5006340"/>
              <a:ext cx="1595615" cy="1668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7620"/>
            <a:ext cx="12204700" cy="6856730"/>
            <a:chOff x="-6350" y="7620"/>
            <a:chExt cx="122047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6371" y="5006340"/>
              <a:ext cx="1595615" cy="1668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"/>
              <a:ext cx="12191999" cy="6792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4302" y="745110"/>
            <a:ext cx="9314815" cy="421703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  <a:tabLst>
                <a:tab pos="4161790" algn="l"/>
              </a:tabLst>
            </a:pP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“Our best hope </a:t>
            </a:r>
            <a:r>
              <a:rPr sz="5000" spc="-30" dirty="0">
                <a:solidFill>
                  <a:srgbClr val="FF9900"/>
                </a:solidFill>
                <a:latin typeface="Tw Cen MT"/>
                <a:cs typeface="Tw Cen MT"/>
              </a:rPr>
              <a:t>for 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escaping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the </a:t>
            </a:r>
            <a:r>
              <a:rPr sz="5000" spc="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10" dirty="0">
                <a:solidFill>
                  <a:srgbClr val="FF9900"/>
                </a:solidFill>
                <a:latin typeface="Tw Cen MT"/>
                <a:cs typeface="Tw Cen MT"/>
              </a:rPr>
              <a:t>adversity</a:t>
            </a:r>
            <a:r>
              <a:rPr sz="5000" spc="-5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10" dirty="0">
                <a:solidFill>
                  <a:srgbClr val="FF9900"/>
                </a:solidFill>
                <a:latin typeface="Tw Cen MT"/>
                <a:cs typeface="Tw Cen MT"/>
              </a:rPr>
              <a:t>spiral</a:t>
            </a:r>
            <a:r>
              <a:rPr sz="5000" spc="-2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and</a:t>
            </a:r>
            <a:r>
              <a:rPr sz="5000" spc="-2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25" dirty="0">
                <a:solidFill>
                  <a:srgbClr val="FF9900"/>
                </a:solidFill>
                <a:latin typeface="Tw Cen MT"/>
                <a:cs typeface="Tw Cen MT"/>
              </a:rPr>
              <a:t>changing</a:t>
            </a:r>
            <a:r>
              <a:rPr sz="5000" spc="-4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course </a:t>
            </a:r>
            <a:r>
              <a:rPr sz="5000" spc="-136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is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to </a:t>
            </a:r>
            <a:r>
              <a:rPr sz="5000" spc="-15" dirty="0">
                <a:solidFill>
                  <a:srgbClr val="FF9900"/>
                </a:solidFill>
                <a:latin typeface="Tw Cen MT"/>
                <a:cs typeface="Tw Cen MT"/>
              </a:rPr>
              <a:t>organize 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local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and nationwide </a:t>
            </a:r>
            <a:r>
              <a:rPr sz="5000" spc="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action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15" dirty="0">
                <a:solidFill>
                  <a:srgbClr val="FF9900"/>
                </a:solidFill>
                <a:latin typeface="Tw Cen MT"/>
                <a:cs typeface="Tw Cen MT"/>
              </a:rPr>
              <a:t>around</a:t>
            </a:r>
            <a:r>
              <a:rPr sz="5000" spc="-2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a	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single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unifying and </a:t>
            </a:r>
            <a:r>
              <a:rPr sz="5000" spc="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measurable </a:t>
            </a:r>
            <a:r>
              <a:rPr sz="5000" spc="-15" dirty="0">
                <a:solidFill>
                  <a:srgbClr val="FF9900"/>
                </a:solidFill>
                <a:latin typeface="Tw Cen MT"/>
                <a:cs typeface="Tw Cen MT"/>
              </a:rPr>
              <a:t>expectation: 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All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people </a:t>
            </a:r>
            <a:r>
              <a:rPr sz="5000" spc="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and</a:t>
            </a:r>
            <a:r>
              <a:rPr sz="5000" spc="-2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places</a:t>
            </a:r>
            <a:r>
              <a:rPr sz="5000" spc="-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thriving-</a:t>
            </a:r>
            <a:r>
              <a:rPr sz="5000" spc="-40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dirty="0">
                <a:solidFill>
                  <a:srgbClr val="FF9900"/>
                </a:solidFill>
                <a:latin typeface="Tw Cen MT"/>
                <a:cs typeface="Tw Cen MT"/>
              </a:rPr>
              <a:t>no</a:t>
            </a:r>
            <a:r>
              <a:rPr sz="5000" spc="-25" dirty="0">
                <a:solidFill>
                  <a:srgbClr val="FF9900"/>
                </a:solidFill>
                <a:latin typeface="Tw Cen MT"/>
                <a:cs typeface="Tw Cen MT"/>
              </a:rPr>
              <a:t> </a:t>
            </a:r>
            <a:r>
              <a:rPr sz="5000" spc="-45" dirty="0">
                <a:solidFill>
                  <a:srgbClr val="FF9900"/>
                </a:solidFill>
                <a:latin typeface="Tw Cen MT"/>
                <a:cs typeface="Tw Cen MT"/>
              </a:rPr>
              <a:t>exceptions.”</a:t>
            </a:r>
            <a:endParaRPr sz="5000">
              <a:latin typeface="Tw Cen MT"/>
              <a:cs typeface="Tw Cen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5006340"/>
            <a:ext cx="12204700" cy="1858010"/>
            <a:chOff x="-6350" y="5006340"/>
            <a:chExt cx="12204700" cy="1858010"/>
          </a:xfrm>
        </p:grpSpPr>
        <p:sp>
          <p:nvSpPr>
            <p:cNvPr id="4" name="object 4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12192000" y="0"/>
                  </a:moveTo>
                  <a:lnTo>
                    <a:pt x="0" y="0"/>
                  </a:lnTo>
                  <a:lnTo>
                    <a:pt x="0" y="1018031"/>
                  </a:lnTo>
                  <a:lnTo>
                    <a:pt x="12192000" y="10180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0" y="0"/>
                  </a:moveTo>
                  <a:lnTo>
                    <a:pt x="12192000" y="0"/>
                  </a:lnTo>
                  <a:lnTo>
                    <a:pt x="12192000" y="1018031"/>
                  </a:lnTo>
                  <a:lnTo>
                    <a:pt x="0" y="1018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79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3868" y="5006340"/>
              <a:ext cx="1595627" cy="16687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70138" y="5587503"/>
            <a:ext cx="5135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Healthy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Neighborhood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Investments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Policy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Scan </a:t>
            </a:r>
            <a:r>
              <a:rPr sz="1200" dirty="0">
                <a:latin typeface="Calibri"/>
                <a:cs typeface="Calibri"/>
              </a:rPr>
              <a:t>&amp; </a:t>
            </a:r>
            <a:r>
              <a:rPr sz="1200" spc="-10" dirty="0">
                <a:latin typeface="Calibri"/>
                <a:cs typeface="Calibri"/>
              </a:rPr>
              <a:t>Strategy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Map,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February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170421"/>
            <a:ext cx="12204700" cy="694055"/>
            <a:chOff x="-6350" y="6170421"/>
            <a:chExt cx="12204700" cy="694055"/>
          </a:xfrm>
        </p:grpSpPr>
        <p:sp>
          <p:nvSpPr>
            <p:cNvPr id="3" name="object 3"/>
            <p:cNvSpPr/>
            <p:nvPr/>
          </p:nvSpPr>
          <p:spPr>
            <a:xfrm>
              <a:off x="0" y="6176771"/>
              <a:ext cx="12192000" cy="681355"/>
            </a:xfrm>
            <a:custGeom>
              <a:avLst/>
              <a:gdLst/>
              <a:ahLst/>
              <a:cxnLst/>
              <a:rect l="l" t="t" r="r" b="b"/>
              <a:pathLst>
                <a:path w="12192000" h="681354">
                  <a:moveTo>
                    <a:pt x="12192000" y="0"/>
                  </a:moveTo>
                  <a:lnTo>
                    <a:pt x="0" y="0"/>
                  </a:lnTo>
                  <a:lnTo>
                    <a:pt x="0" y="681227"/>
                  </a:lnTo>
                  <a:lnTo>
                    <a:pt x="12192000" y="6812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176771"/>
              <a:ext cx="12192000" cy="681355"/>
            </a:xfrm>
            <a:custGeom>
              <a:avLst/>
              <a:gdLst/>
              <a:ahLst/>
              <a:cxnLst/>
              <a:rect l="l" t="t" r="r" b="b"/>
              <a:pathLst>
                <a:path w="12192000" h="681354">
                  <a:moveTo>
                    <a:pt x="0" y="0"/>
                  </a:moveTo>
                  <a:lnTo>
                    <a:pt x="12192000" y="0"/>
                  </a:lnTo>
                  <a:lnTo>
                    <a:pt x="12192000" y="681227"/>
                  </a:lnTo>
                  <a:lnTo>
                    <a:pt x="0" y="6812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79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0" y="170688"/>
            <a:ext cx="1638299" cy="1714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04901" y="6350595"/>
            <a:ext cx="3420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  <a:hlinkClick r:id="rId3"/>
              </a:rPr>
              <a:t>WWW.HEALTHEDCOUNCIL.ORG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9161" y="2751729"/>
            <a:ext cx="57918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6465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latin typeface="Calibri Light"/>
                <a:cs typeface="Calibri Light"/>
              </a:rPr>
              <a:t>Debra </a:t>
            </a:r>
            <a:r>
              <a:rPr sz="3600" b="0" spc="-40" dirty="0">
                <a:latin typeface="Calibri Light"/>
                <a:cs typeface="Calibri Light"/>
              </a:rPr>
              <a:t>Oto-Kent, </a:t>
            </a:r>
            <a:r>
              <a:rPr sz="3600" b="0" spc="-30" dirty="0">
                <a:latin typeface="Calibri Light"/>
                <a:cs typeface="Calibri Light"/>
              </a:rPr>
              <a:t>MPH </a:t>
            </a:r>
            <a:r>
              <a:rPr sz="3600" b="0" spc="-25" dirty="0">
                <a:latin typeface="Calibri Light"/>
                <a:cs typeface="Calibri Light"/>
              </a:rPr>
              <a:t> </a:t>
            </a:r>
            <a:r>
              <a:rPr sz="3600" b="0" spc="-10" dirty="0">
                <a:latin typeface="Calibri Light"/>
                <a:cs typeface="Calibri Light"/>
              </a:rPr>
              <a:t>Founder </a:t>
            </a:r>
            <a:r>
              <a:rPr sz="3600" b="0" spc="-5" dirty="0">
                <a:latin typeface="Calibri Light"/>
                <a:cs typeface="Calibri Light"/>
              </a:rPr>
              <a:t>and </a:t>
            </a:r>
            <a:r>
              <a:rPr sz="3600" b="0" spc="-15" dirty="0">
                <a:latin typeface="Calibri Light"/>
                <a:cs typeface="Calibri Light"/>
              </a:rPr>
              <a:t>Executive Director </a:t>
            </a:r>
            <a:r>
              <a:rPr sz="3600" b="0" spc="-800" dirty="0">
                <a:latin typeface="Calibri Light"/>
                <a:cs typeface="Calibri Light"/>
              </a:rPr>
              <a:t> </a:t>
            </a:r>
            <a:r>
              <a:rPr sz="3600" b="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 Light"/>
                <a:cs typeface="Calibri Light"/>
                <a:hlinkClick r:id="rId4"/>
              </a:rPr>
              <a:t>dotokent@healthedcouncil.org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884" y="241025"/>
            <a:ext cx="10817860" cy="53276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4000" b="1" spc="15" dirty="0">
                <a:latin typeface="Tw Cen MT"/>
                <a:cs typeface="Tw Cen MT"/>
              </a:rPr>
              <a:t>What</a:t>
            </a:r>
            <a:r>
              <a:rPr sz="4000" b="1" spc="-45" dirty="0">
                <a:latin typeface="Tw Cen MT"/>
                <a:cs typeface="Tw Cen MT"/>
              </a:rPr>
              <a:t> </a:t>
            </a:r>
            <a:r>
              <a:rPr sz="4000" b="1" spc="-5" dirty="0">
                <a:latin typeface="Tw Cen MT"/>
                <a:cs typeface="Tw Cen MT"/>
              </a:rPr>
              <a:t>I</a:t>
            </a:r>
            <a:r>
              <a:rPr sz="4000" b="1" spc="-30" dirty="0">
                <a:latin typeface="Tw Cen MT"/>
                <a:cs typeface="Tw Cen MT"/>
              </a:rPr>
              <a:t> </a:t>
            </a:r>
            <a:r>
              <a:rPr sz="4000" b="1" dirty="0">
                <a:latin typeface="Tw Cen MT"/>
                <a:cs typeface="Tw Cen MT"/>
              </a:rPr>
              <a:t>will</a:t>
            </a:r>
            <a:r>
              <a:rPr sz="4000" b="1" spc="-40" dirty="0">
                <a:latin typeface="Tw Cen MT"/>
                <a:cs typeface="Tw Cen MT"/>
              </a:rPr>
              <a:t> </a:t>
            </a:r>
            <a:r>
              <a:rPr sz="4000" b="1" spc="-5" dirty="0">
                <a:latin typeface="Tw Cen MT"/>
                <a:cs typeface="Tw Cen MT"/>
              </a:rPr>
              <a:t>discuss</a:t>
            </a:r>
            <a:endParaRPr sz="4000">
              <a:latin typeface="Tw Cen MT"/>
              <a:cs typeface="Tw Cen MT"/>
            </a:endParaRPr>
          </a:p>
          <a:p>
            <a:pPr marL="698500" indent="-6858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4000" spc="-5" dirty="0">
                <a:latin typeface="Tw Cen MT"/>
                <a:cs typeface="Tw Cen MT"/>
              </a:rPr>
              <a:t>Thriving Springboard</a:t>
            </a:r>
            <a:r>
              <a:rPr sz="4000" spc="10" dirty="0">
                <a:latin typeface="Tw Cen MT"/>
                <a:cs typeface="Tw Cen MT"/>
              </a:rPr>
              <a:t> </a:t>
            </a:r>
            <a:r>
              <a:rPr sz="4000" spc="-30" dirty="0">
                <a:latin typeface="Tw Cen MT"/>
                <a:cs typeface="Tw Cen MT"/>
              </a:rPr>
              <a:t>for</a:t>
            </a:r>
            <a:r>
              <a:rPr sz="4000" spc="10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health </a:t>
            </a:r>
            <a:r>
              <a:rPr sz="4000" spc="-15" dirty="0">
                <a:latin typeface="Tw Cen MT"/>
                <a:cs typeface="Tw Cen MT"/>
              </a:rPr>
              <a:t>framework</a:t>
            </a:r>
            <a:endParaRPr sz="4000">
              <a:latin typeface="Tw Cen MT"/>
              <a:cs typeface="Tw Cen MT"/>
            </a:endParaRPr>
          </a:p>
          <a:p>
            <a:pPr marL="698500" marR="5080" indent="-685800">
              <a:lnSpc>
                <a:spcPts val="4320"/>
              </a:lnSpc>
              <a:spcBef>
                <a:spcPts val="10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4000" spc="-5" dirty="0">
                <a:latin typeface="Tw Cen MT"/>
                <a:cs typeface="Tw Cen MT"/>
              </a:rPr>
              <a:t>County health</a:t>
            </a:r>
            <a:r>
              <a:rPr sz="4000" dirty="0">
                <a:latin typeface="Tw Cen MT"/>
                <a:cs typeface="Tw Cen MT"/>
              </a:rPr>
              <a:t> </a:t>
            </a:r>
            <a:r>
              <a:rPr sz="4000" spc="-10" dirty="0">
                <a:latin typeface="Tw Cen MT"/>
                <a:cs typeface="Tw Cen MT"/>
              </a:rPr>
              <a:t>rankings:</a:t>
            </a:r>
            <a:r>
              <a:rPr sz="4000" spc="15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where </a:t>
            </a:r>
            <a:r>
              <a:rPr sz="4000" dirty="0">
                <a:latin typeface="Tw Cen MT"/>
                <a:cs typeface="Tw Cen MT"/>
              </a:rPr>
              <a:t>does</a:t>
            </a:r>
            <a:r>
              <a:rPr sz="4000" spc="5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Placer</a:t>
            </a:r>
            <a:r>
              <a:rPr sz="4000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County </a:t>
            </a:r>
            <a:r>
              <a:rPr sz="4000" spc="-1090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stand?</a:t>
            </a:r>
            <a:endParaRPr sz="4000">
              <a:latin typeface="Tw Cen MT"/>
              <a:cs typeface="Tw Cen MT"/>
            </a:endParaRPr>
          </a:p>
          <a:p>
            <a:pPr marL="698500" indent="-6858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4000" spc="-5" dirty="0">
                <a:latin typeface="Tw Cen MT"/>
                <a:cs typeface="Tw Cen MT"/>
              </a:rPr>
              <a:t>About</a:t>
            </a:r>
            <a:r>
              <a:rPr sz="4000" spc="-40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HEC</a:t>
            </a:r>
            <a:endParaRPr sz="4000">
              <a:latin typeface="Tw Cen MT"/>
              <a:cs typeface="Tw Cen MT"/>
            </a:endParaRPr>
          </a:p>
          <a:p>
            <a:pPr marL="698500" indent="-6858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4000" spc="-20" dirty="0">
                <a:latin typeface="Tw Cen MT"/>
                <a:cs typeface="Tw Cen MT"/>
              </a:rPr>
              <a:t>Invest</a:t>
            </a:r>
            <a:r>
              <a:rPr sz="4000" spc="-15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Health</a:t>
            </a:r>
            <a:r>
              <a:rPr sz="4000" spc="-10" dirty="0">
                <a:latin typeface="Tw Cen MT"/>
                <a:cs typeface="Tw Cen MT"/>
              </a:rPr>
              <a:t> </a:t>
            </a:r>
            <a:r>
              <a:rPr sz="4000" spc="-60" dirty="0">
                <a:latin typeface="Tw Cen MT"/>
                <a:cs typeface="Tw Cen MT"/>
              </a:rPr>
              <a:t>City,</a:t>
            </a:r>
            <a:r>
              <a:rPr sz="4000" spc="-15" dirty="0">
                <a:latin typeface="Tw Cen MT"/>
                <a:cs typeface="Tw Cen MT"/>
              </a:rPr>
              <a:t> Roseville</a:t>
            </a:r>
            <a:endParaRPr sz="4000">
              <a:latin typeface="Tw Cen MT"/>
              <a:cs typeface="Tw Cen MT"/>
            </a:endParaRPr>
          </a:p>
          <a:p>
            <a:pPr marL="698500" marR="1270635" indent="-685800">
              <a:lnSpc>
                <a:spcPts val="4300"/>
              </a:lnSpc>
              <a:spcBef>
                <a:spcPts val="11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4000" dirty="0">
                <a:latin typeface="Tw Cen MT"/>
                <a:cs typeface="Tw Cen MT"/>
              </a:rPr>
              <a:t>Opportunities:</a:t>
            </a:r>
            <a:r>
              <a:rPr sz="4000" spc="10" dirty="0">
                <a:latin typeface="Tw Cen MT"/>
                <a:cs typeface="Tw Cen MT"/>
              </a:rPr>
              <a:t> </a:t>
            </a:r>
            <a:r>
              <a:rPr sz="4000" spc="-5" dirty="0">
                <a:latin typeface="Tw Cen MT"/>
                <a:cs typeface="Tw Cen MT"/>
              </a:rPr>
              <a:t>the</a:t>
            </a:r>
            <a:r>
              <a:rPr sz="4000" spc="10" dirty="0">
                <a:latin typeface="Tw Cen MT"/>
                <a:cs typeface="Tw Cen MT"/>
              </a:rPr>
              <a:t> </a:t>
            </a:r>
            <a:r>
              <a:rPr sz="4000" spc="5" dirty="0">
                <a:latin typeface="Tw Cen MT"/>
                <a:cs typeface="Tw Cen MT"/>
              </a:rPr>
              <a:t>importance</a:t>
            </a:r>
            <a:r>
              <a:rPr sz="4000" spc="10" dirty="0">
                <a:latin typeface="Tw Cen MT"/>
                <a:cs typeface="Tw Cen MT"/>
              </a:rPr>
              <a:t> </a:t>
            </a:r>
            <a:r>
              <a:rPr sz="4000" dirty="0">
                <a:latin typeface="Tw Cen MT"/>
                <a:cs typeface="Tw Cen MT"/>
              </a:rPr>
              <a:t>of</a:t>
            </a:r>
            <a:r>
              <a:rPr sz="4000" spc="120" dirty="0">
                <a:latin typeface="Tw Cen MT"/>
                <a:cs typeface="Tw Cen MT"/>
              </a:rPr>
              <a:t> </a:t>
            </a:r>
            <a:r>
              <a:rPr sz="4000" dirty="0">
                <a:latin typeface="Tw Cen MT"/>
                <a:cs typeface="Tw Cen MT"/>
              </a:rPr>
              <a:t>multisector </a:t>
            </a:r>
            <a:r>
              <a:rPr sz="4000" spc="-1085" dirty="0">
                <a:latin typeface="Tw Cen MT"/>
                <a:cs typeface="Tw Cen MT"/>
              </a:rPr>
              <a:t> </a:t>
            </a:r>
            <a:r>
              <a:rPr sz="4000" spc="5" dirty="0">
                <a:latin typeface="Tw Cen MT"/>
                <a:cs typeface="Tw Cen MT"/>
              </a:rPr>
              <a:t>partnership</a:t>
            </a:r>
            <a:endParaRPr sz="4000">
              <a:latin typeface="Tw Cen MT"/>
              <a:cs typeface="Tw Cen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5006340"/>
            <a:ext cx="12204700" cy="1858010"/>
            <a:chOff x="-6350" y="5006340"/>
            <a:chExt cx="12204700" cy="1858010"/>
          </a:xfrm>
        </p:grpSpPr>
        <p:sp>
          <p:nvSpPr>
            <p:cNvPr id="4" name="object 4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12192000" y="0"/>
                  </a:moveTo>
                  <a:lnTo>
                    <a:pt x="0" y="0"/>
                  </a:lnTo>
                  <a:lnTo>
                    <a:pt x="0" y="1018031"/>
                  </a:lnTo>
                  <a:lnTo>
                    <a:pt x="12192000" y="10180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0" y="0"/>
                  </a:moveTo>
                  <a:lnTo>
                    <a:pt x="12192000" y="0"/>
                  </a:lnTo>
                  <a:lnTo>
                    <a:pt x="12192000" y="1018031"/>
                  </a:lnTo>
                  <a:lnTo>
                    <a:pt x="0" y="1018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79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3868" y="5006340"/>
              <a:ext cx="1595627" cy="1668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64350"/>
            <a:chOff x="-6350" y="0"/>
            <a:chExt cx="12204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3868" y="5006340"/>
              <a:ext cx="1595627" cy="1668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" y="0"/>
              <a:ext cx="8945879" cy="58399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01496" y="1022603"/>
              <a:ext cx="3580129" cy="403860"/>
            </a:xfrm>
            <a:custGeom>
              <a:avLst/>
              <a:gdLst/>
              <a:ahLst/>
              <a:cxnLst/>
              <a:rect l="l" t="t" r="r" b="b"/>
              <a:pathLst>
                <a:path w="3580129" h="403859">
                  <a:moveTo>
                    <a:pt x="3579876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3579876" y="403860"/>
                  </a:lnTo>
                  <a:lnTo>
                    <a:pt x="3579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42059" y="5602892"/>
            <a:ext cx="4721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Healthy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Neighborhood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Investments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 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Policy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Scan </a:t>
            </a:r>
            <a:r>
              <a:rPr sz="1100" dirty="0">
                <a:latin typeface="Calibri"/>
                <a:cs typeface="Calibri"/>
              </a:rPr>
              <a:t>&amp; </a:t>
            </a:r>
            <a:r>
              <a:rPr sz="1100" spc="-5" dirty="0">
                <a:latin typeface="Calibri"/>
                <a:cs typeface="Calibri"/>
              </a:rPr>
              <a:t>Strategy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Map,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February</a:t>
            </a:r>
            <a:r>
              <a:rPr sz="1100" dirty="0">
                <a:latin typeface="Calibri"/>
                <a:cs typeface="Calibri"/>
              </a:rPr>
              <a:t> 2021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8315" y="1016508"/>
            <a:ext cx="5128260" cy="3708400"/>
            <a:chOff x="6338315" y="1016508"/>
            <a:chExt cx="5128260" cy="370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5357" y="1143519"/>
              <a:ext cx="4896287" cy="34059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57365" y="1035558"/>
              <a:ext cx="5090160" cy="3670300"/>
            </a:xfrm>
            <a:custGeom>
              <a:avLst/>
              <a:gdLst/>
              <a:ahLst/>
              <a:cxnLst/>
              <a:rect l="l" t="t" r="r" b="b"/>
              <a:pathLst>
                <a:path w="5090159" h="3670300">
                  <a:moveTo>
                    <a:pt x="0" y="0"/>
                  </a:moveTo>
                  <a:lnTo>
                    <a:pt x="5090160" y="0"/>
                  </a:lnTo>
                  <a:lnTo>
                    <a:pt x="5090160" y="3669791"/>
                  </a:lnTo>
                  <a:lnTo>
                    <a:pt x="0" y="366979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6350" y="5006340"/>
            <a:ext cx="12204700" cy="1858010"/>
            <a:chOff x="-6350" y="5006340"/>
            <a:chExt cx="12204700" cy="1858010"/>
          </a:xfrm>
        </p:grpSpPr>
        <p:sp>
          <p:nvSpPr>
            <p:cNvPr id="6" name="object 6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12192000" y="0"/>
                  </a:moveTo>
                  <a:lnTo>
                    <a:pt x="0" y="0"/>
                  </a:lnTo>
                  <a:lnTo>
                    <a:pt x="0" y="1018031"/>
                  </a:lnTo>
                  <a:lnTo>
                    <a:pt x="12192000" y="10180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0" y="0"/>
                  </a:moveTo>
                  <a:lnTo>
                    <a:pt x="12192000" y="0"/>
                  </a:lnTo>
                  <a:lnTo>
                    <a:pt x="12192000" y="1018031"/>
                  </a:lnTo>
                  <a:lnTo>
                    <a:pt x="0" y="1018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79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3868" y="5006340"/>
              <a:ext cx="1595627" cy="166877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25423" y="1016508"/>
            <a:ext cx="5128260" cy="3680460"/>
            <a:chOff x="725423" y="1016508"/>
            <a:chExt cx="5128260" cy="36804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3" y="1319952"/>
              <a:ext cx="5052059" cy="33389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4473" y="1035558"/>
              <a:ext cx="5090160" cy="3642360"/>
            </a:xfrm>
            <a:custGeom>
              <a:avLst/>
              <a:gdLst/>
              <a:ahLst/>
              <a:cxnLst/>
              <a:rect l="l" t="t" r="r" b="b"/>
              <a:pathLst>
                <a:path w="5090160" h="3642360">
                  <a:moveTo>
                    <a:pt x="0" y="0"/>
                  </a:moveTo>
                  <a:lnTo>
                    <a:pt x="5090160" y="0"/>
                  </a:lnTo>
                  <a:lnTo>
                    <a:pt x="5090160" y="3642360"/>
                  </a:lnTo>
                  <a:lnTo>
                    <a:pt x="0" y="36423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55570" y="5587503"/>
            <a:ext cx="327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usnews.com/news/healthiest-communities/rankings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7132" y="1208193"/>
            <a:ext cx="6065585" cy="16866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9391" y="1943100"/>
            <a:ext cx="2470785" cy="2345690"/>
            <a:chOff x="469391" y="1943100"/>
            <a:chExt cx="2470785" cy="2345690"/>
          </a:xfrm>
        </p:grpSpPr>
        <p:sp>
          <p:nvSpPr>
            <p:cNvPr id="4" name="object 4"/>
            <p:cNvSpPr/>
            <p:nvPr/>
          </p:nvSpPr>
          <p:spPr>
            <a:xfrm>
              <a:off x="488441" y="1962150"/>
              <a:ext cx="2432685" cy="2307590"/>
            </a:xfrm>
            <a:custGeom>
              <a:avLst/>
              <a:gdLst/>
              <a:ahLst/>
              <a:cxnLst/>
              <a:rect l="l" t="t" r="r" b="b"/>
              <a:pathLst>
                <a:path w="2432685" h="2307590">
                  <a:moveTo>
                    <a:pt x="2432304" y="0"/>
                  </a:moveTo>
                  <a:lnTo>
                    <a:pt x="0" y="0"/>
                  </a:lnTo>
                  <a:lnTo>
                    <a:pt x="0" y="2307336"/>
                  </a:lnTo>
                  <a:lnTo>
                    <a:pt x="2432304" y="2307336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8441" y="1962150"/>
              <a:ext cx="2432685" cy="2307590"/>
            </a:xfrm>
            <a:custGeom>
              <a:avLst/>
              <a:gdLst/>
              <a:ahLst/>
              <a:cxnLst/>
              <a:rect l="l" t="t" r="r" b="b"/>
              <a:pathLst>
                <a:path w="2432685" h="2307590">
                  <a:moveTo>
                    <a:pt x="0" y="0"/>
                  </a:moveTo>
                  <a:lnTo>
                    <a:pt x="2432304" y="0"/>
                  </a:lnTo>
                  <a:lnTo>
                    <a:pt x="2432304" y="2307336"/>
                  </a:lnTo>
                  <a:lnTo>
                    <a:pt x="0" y="23073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0181" y="1973858"/>
            <a:ext cx="2067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2021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rankings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301" y="2705378"/>
            <a:ext cx="1670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Healthiest </a:t>
            </a:r>
            <a:r>
              <a:rPr sz="2400" dirty="0">
                <a:latin typeface="Calibri"/>
                <a:cs typeface="Calibri"/>
              </a:rPr>
              <a:t> 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mmu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ies  </a:t>
            </a:r>
            <a:r>
              <a:rPr sz="2400" spc="-10" dirty="0">
                <a:latin typeface="Calibri"/>
                <a:cs typeface="Calibri"/>
              </a:rPr>
              <a:t>nationwide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1121" y="3120503"/>
            <a:ext cx="5182085" cy="13346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656332" y="2823972"/>
            <a:ext cx="754380" cy="678180"/>
            <a:chOff x="2656332" y="2823972"/>
            <a:chExt cx="754380" cy="678180"/>
          </a:xfrm>
        </p:grpSpPr>
        <p:sp>
          <p:nvSpPr>
            <p:cNvPr id="10" name="object 10"/>
            <p:cNvSpPr/>
            <p:nvPr/>
          </p:nvSpPr>
          <p:spPr>
            <a:xfrm>
              <a:off x="2694432" y="2862072"/>
              <a:ext cx="678180" cy="601980"/>
            </a:xfrm>
            <a:custGeom>
              <a:avLst/>
              <a:gdLst/>
              <a:ahLst/>
              <a:cxnLst/>
              <a:rect l="l" t="t" r="r" b="b"/>
              <a:pathLst>
                <a:path w="678179" h="601979">
                  <a:moveTo>
                    <a:pt x="678180" y="0"/>
                  </a:moveTo>
                  <a:lnTo>
                    <a:pt x="0" y="0"/>
                  </a:lnTo>
                  <a:lnTo>
                    <a:pt x="0" y="601979"/>
                  </a:lnTo>
                  <a:lnTo>
                    <a:pt x="678180" y="601979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94432" y="2862072"/>
              <a:ext cx="678180" cy="601980"/>
            </a:xfrm>
            <a:custGeom>
              <a:avLst/>
              <a:gdLst/>
              <a:ahLst/>
              <a:cxnLst/>
              <a:rect l="l" t="t" r="r" b="b"/>
              <a:pathLst>
                <a:path w="678179" h="601979">
                  <a:moveTo>
                    <a:pt x="0" y="0"/>
                  </a:moveTo>
                  <a:lnTo>
                    <a:pt x="678180" y="0"/>
                  </a:lnTo>
                  <a:lnTo>
                    <a:pt x="678180" y="601979"/>
                  </a:lnTo>
                  <a:lnTo>
                    <a:pt x="0" y="601979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9108" y="2944368"/>
              <a:ext cx="539495" cy="51358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94432" y="2862072"/>
            <a:ext cx="678180" cy="60198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6687" y="3032922"/>
            <a:ext cx="2033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Placer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County,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California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93743" y="668797"/>
            <a:ext cx="68300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 </a:t>
            </a:r>
            <a:r>
              <a:rPr sz="1800" spc="-10" dirty="0">
                <a:latin typeface="Calibri"/>
                <a:cs typeface="Calibri"/>
              </a:rPr>
              <a:t>Categories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DRIVE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COMMUNITY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HEALTH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scale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Zero</a:t>
            </a:r>
            <a:r>
              <a:rPr sz="1800" spc="-10" dirty="0">
                <a:latin typeface="Calibri"/>
                <a:cs typeface="Calibri"/>
              </a:rPr>
              <a:t> to </a:t>
            </a:r>
            <a:r>
              <a:rPr sz="1800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3929" y="5587503"/>
            <a:ext cx="3637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  <a:hlinkClick r:id="rId5"/>
              </a:rPr>
              <a:t>www.usnews.com/news/healthiest-communities/rankings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3868" y="5006340"/>
            <a:ext cx="1595627" cy="16687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256" y="1027403"/>
            <a:ext cx="10735610" cy="35952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1569" y="5632580"/>
            <a:ext cx="6989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County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Rankings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5" dirty="0">
                <a:latin typeface="Calibri"/>
                <a:cs typeface="Calibri"/>
              </a:rPr>
              <a:t> Roadmaps,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University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Wisconsin,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Population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 </a:t>
            </a:r>
            <a:r>
              <a:rPr sz="1200" spc="-5" dirty="0">
                <a:latin typeface="Calibri"/>
                <a:cs typeface="Calibri"/>
              </a:rPr>
              <a:t>Institute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652" y="406908"/>
            <a:ext cx="4427220" cy="4800600"/>
          </a:xfrm>
          <a:custGeom>
            <a:avLst/>
            <a:gdLst/>
            <a:ahLst/>
            <a:cxnLst/>
            <a:rect l="l" t="t" r="r" b="b"/>
            <a:pathLst>
              <a:path w="4427220" h="4800600">
                <a:moveTo>
                  <a:pt x="4427220" y="0"/>
                </a:moveTo>
                <a:lnTo>
                  <a:pt x="0" y="0"/>
                </a:lnTo>
                <a:lnTo>
                  <a:pt x="0" y="4800600"/>
                </a:lnTo>
                <a:lnTo>
                  <a:pt x="4427220" y="4800600"/>
                </a:lnTo>
                <a:lnTo>
                  <a:pt x="44272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263" y="413513"/>
            <a:ext cx="399796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sz="3600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mission</a:t>
            </a:r>
            <a:r>
              <a:rPr sz="360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sz="3600" spc="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the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Health Education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Council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is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to </a:t>
            </a:r>
            <a:r>
              <a:rPr sz="3600" spc="-15" dirty="0">
                <a:solidFill>
                  <a:srgbClr val="FFFFFF"/>
                </a:solidFill>
                <a:latin typeface="Tw Cen MT"/>
                <a:cs typeface="Tw Cen MT"/>
              </a:rPr>
              <a:t>cultivate </a:t>
            </a:r>
            <a:r>
              <a:rPr sz="3600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health</a:t>
            </a:r>
            <a:r>
              <a:rPr sz="3600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and</a:t>
            </a:r>
            <a:r>
              <a:rPr sz="3600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w Cen MT"/>
                <a:cs typeface="Tw Cen MT"/>
              </a:rPr>
              <a:t>well-being </a:t>
            </a:r>
            <a:r>
              <a:rPr sz="3600" spc="-9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in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under-served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 communities </a:t>
            </a:r>
            <a:r>
              <a:rPr sz="3600" spc="-90" dirty="0">
                <a:solidFill>
                  <a:srgbClr val="FFFFFF"/>
                </a:solidFill>
                <a:latin typeface="Tw Cen MT"/>
                <a:cs typeface="Tw Cen MT"/>
              </a:rPr>
              <a:t>by </a:t>
            </a:r>
            <a:r>
              <a:rPr sz="3600" spc="-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Tw Cen MT"/>
                <a:cs typeface="Tw Cen MT"/>
              </a:rPr>
              <a:t>leveraging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the </a:t>
            </a:r>
            <a:r>
              <a:rPr sz="3600" spc="-40" dirty="0">
                <a:solidFill>
                  <a:srgbClr val="FFFFFF"/>
                </a:solidFill>
                <a:latin typeface="Tw Cen MT"/>
                <a:cs typeface="Tw Cen MT"/>
              </a:rPr>
              <a:t>power </a:t>
            </a:r>
            <a:r>
              <a:rPr sz="3600" spc="-9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of</a:t>
            </a:r>
            <a:r>
              <a:rPr sz="3600" spc="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w Cen MT"/>
                <a:cs typeface="Tw Cen MT"/>
              </a:rPr>
              <a:t>collaboration.</a:t>
            </a:r>
            <a:endParaRPr sz="36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184" y="419100"/>
            <a:ext cx="3614927" cy="22235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0328" y="393191"/>
            <a:ext cx="3169919" cy="36682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652" y="5398008"/>
            <a:ext cx="2575559" cy="1257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3564" y="2839212"/>
            <a:ext cx="3622547" cy="23789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09659" y="4290059"/>
            <a:ext cx="3169919" cy="23652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200" y="5401055"/>
            <a:ext cx="1926335" cy="12832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42559" y="5401055"/>
            <a:ext cx="3273551" cy="12832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22548" y="4166615"/>
            <a:ext cx="928115" cy="972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14" y="711671"/>
            <a:ext cx="4631522" cy="45037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5006340"/>
            <a:ext cx="12204700" cy="1858010"/>
            <a:chOff x="-6350" y="5006340"/>
            <a:chExt cx="12204700" cy="1858010"/>
          </a:xfrm>
        </p:grpSpPr>
        <p:sp>
          <p:nvSpPr>
            <p:cNvPr id="4" name="object 4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12192000" y="0"/>
                  </a:moveTo>
                  <a:lnTo>
                    <a:pt x="0" y="0"/>
                  </a:lnTo>
                  <a:lnTo>
                    <a:pt x="0" y="1018031"/>
                  </a:lnTo>
                  <a:lnTo>
                    <a:pt x="12192000" y="10180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39968"/>
              <a:ext cx="12192000" cy="1018540"/>
            </a:xfrm>
            <a:custGeom>
              <a:avLst/>
              <a:gdLst/>
              <a:ahLst/>
              <a:cxnLst/>
              <a:rect l="l" t="t" r="r" b="b"/>
              <a:pathLst>
                <a:path w="12192000" h="1018540">
                  <a:moveTo>
                    <a:pt x="0" y="0"/>
                  </a:moveTo>
                  <a:lnTo>
                    <a:pt x="12192000" y="0"/>
                  </a:lnTo>
                  <a:lnTo>
                    <a:pt x="12192000" y="1018031"/>
                  </a:lnTo>
                  <a:lnTo>
                    <a:pt x="0" y="1018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79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6371" y="5006340"/>
              <a:ext cx="1595615" cy="16687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Key</a:t>
            </a:r>
            <a:r>
              <a:rPr spc="-10" dirty="0"/>
              <a:t> </a:t>
            </a:r>
            <a:r>
              <a:rPr spc="15" dirty="0"/>
              <a:t>strategies</a:t>
            </a:r>
            <a:r>
              <a:rPr spc="-10" dirty="0"/>
              <a:t> </a:t>
            </a:r>
            <a:r>
              <a:rPr dirty="0"/>
              <a:t>of</a:t>
            </a:r>
            <a:r>
              <a:rPr spc="210" dirty="0"/>
              <a:t> </a:t>
            </a:r>
            <a:r>
              <a:rPr spc="-5" dirty="0"/>
              <a:t>all</a:t>
            </a:r>
            <a:r>
              <a:rPr dirty="0"/>
              <a:t> </a:t>
            </a:r>
            <a:r>
              <a:rPr spc="-5" dirty="0"/>
              <a:t>HEC</a:t>
            </a:r>
            <a:r>
              <a:rPr spc="-10" dirty="0"/>
              <a:t> </a:t>
            </a:r>
            <a:r>
              <a:rPr dirty="0"/>
              <a:t>Initiatives: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9055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pc="-5" dirty="0"/>
              <a:t>Cross-sector</a:t>
            </a:r>
            <a:r>
              <a:rPr spc="25" dirty="0"/>
              <a:t> </a:t>
            </a:r>
            <a:r>
              <a:rPr spc="-10" dirty="0"/>
              <a:t>collaboration/collective </a:t>
            </a:r>
            <a:r>
              <a:rPr spc="-760" dirty="0"/>
              <a:t> </a:t>
            </a:r>
            <a:r>
              <a:rPr spc="-5" dirty="0"/>
              <a:t>impact</a:t>
            </a:r>
          </a:p>
          <a:p>
            <a:pPr marL="469900" marR="508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pc="-10" dirty="0"/>
              <a:t>Resident </a:t>
            </a:r>
            <a:r>
              <a:rPr spc="-15" dirty="0"/>
              <a:t>Engagement</a:t>
            </a:r>
            <a:r>
              <a:rPr dirty="0"/>
              <a:t> </a:t>
            </a:r>
            <a:r>
              <a:rPr spc="-5" dirty="0"/>
              <a:t>–</a:t>
            </a:r>
            <a:r>
              <a:rPr spc="-15" dirty="0"/>
              <a:t> </a:t>
            </a:r>
            <a:r>
              <a:rPr dirty="0"/>
              <a:t>asset</a:t>
            </a:r>
            <a:r>
              <a:rPr spc="-5" dirty="0"/>
              <a:t> </a:t>
            </a:r>
            <a:r>
              <a:rPr dirty="0"/>
              <a:t>based; </a:t>
            </a:r>
            <a:r>
              <a:rPr spc="-760" dirty="0"/>
              <a:t> </a:t>
            </a:r>
            <a:r>
              <a:rPr spc="-20" dirty="0"/>
              <a:t>historically,</a:t>
            </a:r>
            <a:r>
              <a:rPr spc="-10" dirty="0"/>
              <a:t> </a:t>
            </a:r>
            <a:r>
              <a:rPr spc="-20" dirty="0"/>
              <a:t>excluded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64350"/>
            <a:chOff x="-6350" y="0"/>
            <a:chExt cx="12204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6371" y="5006340"/>
              <a:ext cx="1595615" cy="16687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0"/>
              <a:ext cx="10235183" cy="57530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Office Theme</vt:lpstr>
      <vt:lpstr>Living Better in Placer</vt:lpstr>
      <vt:lpstr>PowerPoint Presentation</vt:lpstr>
      <vt:lpstr>PowerPoint Presentation</vt:lpstr>
      <vt:lpstr>PowerPoint Presentation</vt:lpstr>
      <vt:lpstr>10 Categories that DRIVE COMMUNITY HEALTH on a scale of Zero to 100</vt:lpstr>
      <vt:lpstr>PowerPoint Presentation</vt:lpstr>
      <vt:lpstr>PowerPoint Presentation</vt:lpstr>
      <vt:lpstr>Key strategies of all HEC Initiatives: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Roxana Garcia-Ochoa</dc:creator>
  <cp:lastModifiedBy>FSB Admin</cp:lastModifiedBy>
  <cp:revision>1</cp:revision>
  <dcterms:created xsi:type="dcterms:W3CDTF">2021-10-19T22:36:09Z</dcterms:created>
  <dcterms:modified xsi:type="dcterms:W3CDTF">2021-10-19T22:36:32Z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2021-10-19T00:00:00Z</vt:filetime>
  </property>
</Properties>
</file>