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38" y="-3455"/>
            <a:ext cx="791032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556" y="-24891"/>
            <a:ext cx="835888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528" y="2475740"/>
            <a:ext cx="7986943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image" Target="../media/image45.jp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8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655" y="524255"/>
            <a:ext cx="3994785" cy="1542415"/>
            <a:chOff x="676655" y="524255"/>
            <a:chExt cx="3994785" cy="154241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943" y="542544"/>
              <a:ext cx="3956291" cy="15041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705" y="543305"/>
              <a:ext cx="3956685" cy="1504315"/>
            </a:xfrm>
            <a:custGeom>
              <a:avLst/>
              <a:gdLst/>
              <a:ahLst/>
              <a:cxnLst/>
              <a:rect l="l" t="t" r="r" b="b"/>
              <a:pathLst>
                <a:path w="3956685" h="1504314">
                  <a:moveTo>
                    <a:pt x="0" y="0"/>
                  </a:moveTo>
                  <a:lnTo>
                    <a:pt x="3956304" y="0"/>
                  </a:lnTo>
                  <a:lnTo>
                    <a:pt x="3956304" y="1503857"/>
                  </a:lnTo>
                  <a:lnTo>
                    <a:pt x="0" y="150385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528" y="2475740"/>
            <a:ext cx="705040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Fortress</a:t>
            </a:r>
            <a:r>
              <a:rPr sz="3200" spc="-80" dirty="0"/>
              <a:t> </a:t>
            </a:r>
            <a:r>
              <a:rPr sz="3200" spc="-40" dirty="0"/>
              <a:t>Fire</a:t>
            </a:r>
            <a:r>
              <a:rPr sz="3200" spc="-105" dirty="0"/>
              <a:t> </a:t>
            </a:r>
            <a:r>
              <a:rPr sz="3200" spc="-45" dirty="0"/>
              <a:t>Retardant</a:t>
            </a:r>
            <a:r>
              <a:rPr sz="3200" spc="-110" dirty="0"/>
              <a:t> </a:t>
            </a:r>
            <a:r>
              <a:rPr sz="3200" spc="-45" dirty="0"/>
              <a:t>Systems</a:t>
            </a:r>
            <a:r>
              <a:rPr sz="3200" spc="-90" dirty="0"/>
              <a:t> </a:t>
            </a:r>
            <a:r>
              <a:rPr sz="3200" spc="-35" dirty="0"/>
              <a:t>LLC </a:t>
            </a:r>
            <a:r>
              <a:rPr sz="3200" spc="-875" dirty="0"/>
              <a:t> </a:t>
            </a:r>
            <a:r>
              <a:rPr sz="3200" spc="-40" dirty="0"/>
              <a:t>City</a:t>
            </a:r>
            <a:r>
              <a:rPr sz="3200" spc="-110" dirty="0"/>
              <a:t> </a:t>
            </a:r>
            <a:r>
              <a:rPr sz="3200" spc="-25" dirty="0"/>
              <a:t>of</a:t>
            </a:r>
            <a:r>
              <a:rPr sz="3200" spc="-100" dirty="0"/>
              <a:t> </a:t>
            </a:r>
            <a:r>
              <a:rPr sz="3200" spc="-45" dirty="0"/>
              <a:t>Rocklin</a:t>
            </a:r>
            <a:endParaRPr sz="3200"/>
          </a:p>
          <a:p>
            <a:pPr marL="12700">
              <a:lnSpc>
                <a:spcPts val="3835"/>
              </a:lnSpc>
            </a:pPr>
            <a:r>
              <a:rPr sz="3200" spc="-45" dirty="0"/>
              <a:t>Placer</a:t>
            </a:r>
            <a:r>
              <a:rPr sz="3200" spc="-80" dirty="0"/>
              <a:t> County,</a:t>
            </a:r>
            <a:r>
              <a:rPr sz="3200" spc="-105" dirty="0"/>
              <a:t> </a:t>
            </a:r>
            <a:r>
              <a:rPr sz="3200" spc="-50" dirty="0"/>
              <a:t>California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78528" y="4248152"/>
            <a:ext cx="4712970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00AEEE"/>
                </a:solidFill>
                <a:latin typeface="Arial"/>
                <a:cs typeface="Arial"/>
              </a:rPr>
              <a:t>P</a:t>
            </a:r>
            <a:r>
              <a:rPr sz="2000" b="1" spc="-50" dirty="0">
                <a:solidFill>
                  <a:srgbClr val="00AEEE"/>
                </a:solidFill>
                <a:latin typeface="Arial"/>
                <a:cs typeface="Arial"/>
              </a:rPr>
              <a:t>resen</a:t>
            </a:r>
            <a:r>
              <a:rPr sz="2000" b="1" spc="-45" dirty="0">
                <a:solidFill>
                  <a:srgbClr val="00AEEE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AEE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AEEE"/>
                </a:solidFill>
                <a:latin typeface="Arial"/>
                <a:cs typeface="Arial"/>
              </a:rPr>
              <a:t>d</a:t>
            </a:r>
            <a:r>
              <a:rPr sz="2000" b="1" spc="-9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AEEE"/>
                </a:solidFill>
                <a:latin typeface="Arial"/>
                <a:cs typeface="Arial"/>
              </a:rPr>
              <a:t>b</a:t>
            </a:r>
            <a:r>
              <a:rPr sz="2000" b="1" spc="-85" dirty="0">
                <a:solidFill>
                  <a:srgbClr val="00AEEE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AEEE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Burnham,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CEO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Fortress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525" y="1116211"/>
            <a:ext cx="860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0690" algn="l"/>
                <a:tab pos="5815330" algn="l"/>
              </a:tabLst>
            </a:pP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Br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pon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	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	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lum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um</a:t>
            </a:r>
            <a:r>
              <a:rPr sz="18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72656" y="5805010"/>
            <a:ext cx="560705" cy="620395"/>
          </a:xfrm>
          <a:custGeom>
            <a:avLst/>
            <a:gdLst/>
            <a:ahLst/>
            <a:cxnLst/>
            <a:rect l="l" t="t" r="r" b="b"/>
            <a:pathLst>
              <a:path w="560704" h="620395">
                <a:moveTo>
                  <a:pt x="280289" y="0"/>
                </a:moveTo>
                <a:lnTo>
                  <a:pt x="0" y="168998"/>
                </a:lnTo>
                <a:lnTo>
                  <a:pt x="140131" y="168998"/>
                </a:lnTo>
                <a:lnTo>
                  <a:pt x="140131" y="620179"/>
                </a:lnTo>
                <a:lnTo>
                  <a:pt x="420420" y="620179"/>
                </a:lnTo>
                <a:lnTo>
                  <a:pt x="420420" y="168998"/>
                </a:lnTo>
                <a:lnTo>
                  <a:pt x="560565" y="168998"/>
                </a:lnTo>
                <a:lnTo>
                  <a:pt x="280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2484" y="1493202"/>
            <a:ext cx="9037320" cy="5365115"/>
            <a:chOff x="62484" y="1493202"/>
            <a:chExt cx="9037320" cy="5365115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0820" y="1501140"/>
              <a:ext cx="3189719" cy="1714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50819" y="1501139"/>
              <a:ext cx="3190875" cy="1714500"/>
            </a:xfrm>
            <a:custGeom>
              <a:avLst/>
              <a:gdLst/>
              <a:ahLst/>
              <a:cxnLst/>
              <a:rect l="l" t="t" r="r" b="b"/>
              <a:pathLst>
                <a:path w="3190875" h="1714500">
                  <a:moveTo>
                    <a:pt x="0" y="0"/>
                  </a:moveTo>
                  <a:lnTo>
                    <a:pt x="3190748" y="0"/>
                  </a:lnTo>
                  <a:lnTo>
                    <a:pt x="3190748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6648" y="1508760"/>
              <a:ext cx="3122675" cy="1714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46648" y="1508759"/>
              <a:ext cx="3122930" cy="1714500"/>
            </a:xfrm>
            <a:custGeom>
              <a:avLst/>
              <a:gdLst/>
              <a:ahLst/>
              <a:cxnLst/>
              <a:rect l="l" t="t" r="r" b="b"/>
              <a:pathLst>
                <a:path w="3122929" h="1714500">
                  <a:moveTo>
                    <a:pt x="0" y="0"/>
                  </a:moveTo>
                  <a:lnTo>
                    <a:pt x="3122422" y="0"/>
                  </a:lnTo>
                  <a:lnTo>
                    <a:pt x="3122422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" y="1511808"/>
              <a:ext cx="2830067" cy="1714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248" y="1511807"/>
              <a:ext cx="2830195" cy="1714500"/>
            </a:xfrm>
            <a:custGeom>
              <a:avLst/>
              <a:gdLst/>
              <a:ahLst/>
              <a:cxnLst/>
              <a:rect l="l" t="t" r="r" b="b"/>
              <a:pathLst>
                <a:path w="2830195" h="1714500">
                  <a:moveTo>
                    <a:pt x="0" y="0"/>
                  </a:moveTo>
                  <a:lnTo>
                    <a:pt x="2829941" y="0"/>
                  </a:lnTo>
                  <a:lnTo>
                    <a:pt x="2829941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3124" y="5468105"/>
              <a:ext cx="609600" cy="332105"/>
            </a:xfrm>
            <a:custGeom>
              <a:avLst/>
              <a:gdLst/>
              <a:ahLst/>
              <a:cxnLst/>
              <a:rect l="l" t="t" r="r" b="b"/>
              <a:pathLst>
                <a:path w="609600" h="332104">
                  <a:moveTo>
                    <a:pt x="0" y="83007"/>
                  </a:moveTo>
                  <a:lnTo>
                    <a:pt x="443484" y="83007"/>
                  </a:lnTo>
                  <a:lnTo>
                    <a:pt x="443484" y="0"/>
                  </a:lnTo>
                  <a:lnTo>
                    <a:pt x="609600" y="166014"/>
                  </a:lnTo>
                  <a:lnTo>
                    <a:pt x="443484" y="331990"/>
                  </a:lnTo>
                  <a:lnTo>
                    <a:pt x="443484" y="248996"/>
                  </a:lnTo>
                  <a:lnTo>
                    <a:pt x="0" y="248996"/>
                  </a:lnTo>
                  <a:lnTo>
                    <a:pt x="0" y="83007"/>
                  </a:lnTo>
                  <a:close/>
                </a:path>
              </a:pathLst>
            </a:custGeom>
            <a:ln w="12699">
              <a:solidFill>
                <a:srgbClr val="2C7C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868" y="3282695"/>
              <a:ext cx="4029455" cy="22539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60569" y="3269741"/>
              <a:ext cx="4525010" cy="2465705"/>
            </a:xfrm>
            <a:custGeom>
              <a:avLst/>
              <a:gdLst/>
              <a:ahLst/>
              <a:cxnLst/>
              <a:rect l="l" t="t" r="r" b="b"/>
              <a:pathLst>
                <a:path w="4525009" h="2465704">
                  <a:moveTo>
                    <a:pt x="0" y="0"/>
                  </a:moveTo>
                  <a:lnTo>
                    <a:pt x="4524756" y="0"/>
                  </a:lnTo>
                  <a:lnTo>
                    <a:pt x="4524756" y="2465578"/>
                  </a:lnTo>
                  <a:lnTo>
                    <a:pt x="0" y="2465578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" y="3273551"/>
              <a:ext cx="4823459" cy="358444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00740" y="6032067"/>
            <a:ext cx="3920490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Airtanker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101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equi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9807" y="0"/>
            <a:ext cx="82410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5680">
              <a:lnSpc>
                <a:spcPct val="133300"/>
              </a:lnSpc>
              <a:spcBef>
                <a:spcPts val="100"/>
              </a:spcBef>
            </a:pPr>
            <a:r>
              <a:rPr sz="2400" spc="-10" dirty="0"/>
              <a:t>U</a:t>
            </a:r>
            <a:r>
              <a:rPr sz="2400" dirty="0"/>
              <a:t>S</a:t>
            </a:r>
            <a:r>
              <a:rPr sz="2400" spc="-15" dirty="0"/>
              <a:t> </a:t>
            </a:r>
            <a:r>
              <a:rPr sz="2400" spc="-5" dirty="0"/>
              <a:t>Fo</a:t>
            </a:r>
            <a:r>
              <a:rPr sz="2400" dirty="0"/>
              <a:t>r</a:t>
            </a:r>
            <a:r>
              <a:rPr sz="2400" spc="-5" dirty="0"/>
              <a:t>es</a:t>
            </a:r>
            <a:r>
              <a:rPr sz="2400" dirty="0"/>
              <a:t>t</a:t>
            </a:r>
            <a:r>
              <a:rPr sz="2400" spc="-30" dirty="0"/>
              <a:t> </a:t>
            </a:r>
            <a:r>
              <a:rPr sz="2400" spc="-5" dirty="0"/>
              <a:t>Se</a:t>
            </a:r>
            <a:r>
              <a:rPr sz="2400" dirty="0"/>
              <a:t>r</a:t>
            </a:r>
            <a:r>
              <a:rPr sz="2400" spc="-5" dirty="0"/>
              <a:t>v</a:t>
            </a:r>
            <a:r>
              <a:rPr sz="2400" dirty="0"/>
              <a:t>i</a:t>
            </a:r>
            <a:r>
              <a:rPr sz="2400" spc="-5" dirty="0"/>
              <a:t>c</a:t>
            </a:r>
            <a:r>
              <a:rPr sz="2400" dirty="0"/>
              <a:t>e</a:t>
            </a:r>
            <a:r>
              <a:rPr sz="2400" spc="-35" dirty="0"/>
              <a:t> </a:t>
            </a:r>
            <a:r>
              <a:rPr sz="2400" spc="-10" dirty="0"/>
              <a:t>C</a:t>
            </a:r>
            <a:r>
              <a:rPr sz="2400" spc="-5" dirty="0"/>
              <a:t>o</a:t>
            </a:r>
            <a:r>
              <a:rPr sz="2400" dirty="0"/>
              <a:t>rr</a:t>
            </a:r>
            <a:r>
              <a:rPr sz="2400" spc="-5" dirty="0"/>
              <a:t>os</a:t>
            </a:r>
            <a:r>
              <a:rPr sz="2400" spc="5" dirty="0"/>
              <a:t>i</a:t>
            </a:r>
            <a:r>
              <a:rPr sz="2400" spc="-5" dirty="0"/>
              <a:t>o</a:t>
            </a:r>
            <a:r>
              <a:rPr sz="2400" dirty="0"/>
              <a:t>n</a:t>
            </a:r>
            <a:r>
              <a:rPr sz="2400" spc="-229" dirty="0"/>
              <a:t> </a:t>
            </a:r>
            <a:r>
              <a:rPr sz="2400" spc="-5" dirty="0"/>
              <a:t>Tes</a:t>
            </a:r>
            <a:r>
              <a:rPr sz="2400" dirty="0"/>
              <a:t>t</a:t>
            </a:r>
            <a:r>
              <a:rPr sz="2400" spc="-30" dirty="0"/>
              <a:t> </a:t>
            </a:r>
            <a:r>
              <a:rPr sz="2400" spc="-10" dirty="0"/>
              <a:t>R</a:t>
            </a:r>
            <a:r>
              <a:rPr sz="2400" spc="-5" dirty="0"/>
              <a:t>esu</a:t>
            </a:r>
            <a:r>
              <a:rPr sz="2400" dirty="0"/>
              <a:t>lts  </a:t>
            </a:r>
            <a:r>
              <a:rPr sz="2400" spc="-5" dirty="0"/>
              <a:t>F</a:t>
            </a:r>
            <a:r>
              <a:rPr sz="2400" spc="5" dirty="0"/>
              <a:t>O</a:t>
            </a:r>
            <a:r>
              <a:rPr sz="2400" spc="-10" dirty="0"/>
              <a:t>R</a:t>
            </a:r>
            <a:r>
              <a:rPr sz="2400" spc="-5" dirty="0"/>
              <a:t>T</a:t>
            </a:r>
            <a:r>
              <a:rPr sz="2400" spc="-10" dirty="0"/>
              <a:t>RE</a:t>
            </a:r>
            <a:r>
              <a:rPr sz="2400" dirty="0"/>
              <a:t>S</a:t>
            </a:r>
            <a:r>
              <a:rPr sz="2400" spc="-15" dirty="0"/>
              <a:t> </a:t>
            </a:r>
            <a:r>
              <a:rPr sz="2400" spc="-5" dirty="0"/>
              <a:t>F</a:t>
            </a:r>
            <a:r>
              <a:rPr sz="2400" spc="5" dirty="0"/>
              <a:t>i</a:t>
            </a:r>
            <a:r>
              <a:rPr sz="2400" dirty="0"/>
              <a:t>re</a:t>
            </a:r>
            <a:r>
              <a:rPr sz="2400" spc="-35" dirty="0"/>
              <a:t> </a:t>
            </a:r>
            <a:r>
              <a:rPr sz="2400" spc="-10" dirty="0"/>
              <a:t>R</a:t>
            </a:r>
            <a:r>
              <a:rPr sz="2400" spc="-5" dirty="0"/>
              <a:t>e</a:t>
            </a:r>
            <a:r>
              <a:rPr sz="2400" dirty="0"/>
              <a:t>t</a:t>
            </a:r>
            <a:r>
              <a:rPr sz="2400" spc="-5" dirty="0"/>
              <a:t>a</a:t>
            </a:r>
            <a:r>
              <a:rPr sz="2400" dirty="0"/>
              <a:t>r</a:t>
            </a:r>
            <a:r>
              <a:rPr sz="2400" spc="-5" dirty="0"/>
              <a:t>dan</a:t>
            </a:r>
            <a:r>
              <a:rPr sz="2400" spc="5" dirty="0"/>
              <a:t>t</a:t>
            </a:r>
            <a:r>
              <a:rPr sz="2400" dirty="0"/>
              <a:t>s</a:t>
            </a:r>
            <a:r>
              <a:rPr sz="2400" spc="-50" dirty="0"/>
              <a:t> </a:t>
            </a:r>
            <a:r>
              <a:rPr sz="2400" dirty="0"/>
              <a:t>–</a:t>
            </a:r>
            <a:r>
              <a:rPr sz="2400" spc="-10" dirty="0"/>
              <a:t> B</a:t>
            </a:r>
            <a:r>
              <a:rPr sz="2400" spc="-5" dirty="0"/>
              <a:t>es</a:t>
            </a:r>
            <a:r>
              <a:rPr sz="2400" dirty="0"/>
              <a:t>t-</a:t>
            </a:r>
            <a:r>
              <a:rPr sz="2400" spc="5" dirty="0"/>
              <a:t>i</a:t>
            </a:r>
            <a:r>
              <a:rPr sz="2400" spc="-5" dirty="0"/>
              <a:t>n</a:t>
            </a:r>
            <a:r>
              <a:rPr sz="2400" spc="-10" dirty="0"/>
              <a:t>-Cl</a:t>
            </a:r>
            <a:r>
              <a:rPr sz="2400" spc="-5" dirty="0"/>
              <a:t>as</a:t>
            </a:r>
            <a:r>
              <a:rPr sz="2400" dirty="0"/>
              <a:t>s</a:t>
            </a:r>
            <a:r>
              <a:rPr sz="2400" spc="-45" dirty="0"/>
              <a:t>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co</a:t>
            </a:r>
            <a:r>
              <a:rPr sz="2400" u="heavy" dirty="0">
                <a:uFill>
                  <a:solidFill>
                    <a:srgbClr val="FFFFFF"/>
                  </a:solidFill>
                </a:uFill>
              </a:rPr>
              <a:t>rr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os</a:t>
            </a:r>
            <a:r>
              <a:rPr sz="2400" u="heavy" spc="5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o</a:t>
            </a:r>
            <a:r>
              <a:rPr sz="2400" u="heavy" dirty="0">
                <a:uFill>
                  <a:solidFill>
                    <a:srgbClr val="FFFFFF"/>
                  </a:solidFill>
                </a:uFill>
              </a:rPr>
              <a:t>n</a:t>
            </a:r>
            <a:r>
              <a:rPr sz="2400" u="heavy" spc="-21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FFFFFF"/>
                  </a:solidFill>
                </a:uFill>
              </a:rPr>
              <a:t>t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es</a:t>
            </a:r>
            <a:r>
              <a:rPr sz="2400" u="heavy" dirty="0">
                <a:uFill>
                  <a:solidFill>
                    <a:srgbClr val="FFFFFF"/>
                  </a:solidFill>
                </a:uFill>
              </a:rPr>
              <a:t>t.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1449324"/>
            <a:ext cx="9128760" cy="4410710"/>
            <a:chOff x="7620" y="1449324"/>
            <a:chExt cx="9128760" cy="441071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" y="1487424"/>
              <a:ext cx="9052559" cy="4334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70" y="1468374"/>
              <a:ext cx="9090660" cy="4372610"/>
            </a:xfrm>
            <a:custGeom>
              <a:avLst/>
              <a:gdLst/>
              <a:ahLst/>
              <a:cxnLst/>
              <a:rect l="l" t="t" r="r" b="b"/>
              <a:pathLst>
                <a:path w="9090660" h="4372610">
                  <a:moveTo>
                    <a:pt x="0" y="0"/>
                  </a:moveTo>
                  <a:lnTo>
                    <a:pt x="9090660" y="0"/>
                  </a:lnTo>
                  <a:lnTo>
                    <a:pt x="9090660" y="4372356"/>
                  </a:lnTo>
                  <a:lnTo>
                    <a:pt x="0" y="437235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77" y="235921"/>
            <a:ext cx="7939405" cy="8210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2800" spc="-15" dirty="0">
                <a:latin typeface="Calibri"/>
                <a:cs typeface="Calibri"/>
              </a:rPr>
              <a:t>Fortress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Retardants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BEST-IN-CLASS </a:t>
            </a:r>
            <a:r>
              <a:rPr sz="2400" spc="-45" dirty="0">
                <a:latin typeface="Calibri"/>
                <a:cs typeface="Calibri"/>
              </a:rPr>
              <a:t>AQUATIC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TOXICITY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RATINGS: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Forest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LTR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Test</a:t>
            </a:r>
            <a:r>
              <a:rPr sz="2400" spc="-10" dirty="0">
                <a:latin typeface="Calibri"/>
                <a:cs typeface="Calibri"/>
              </a:rPr>
              <a:t> Results….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166910"/>
            <a:ext cx="8228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Fortress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almost ZERO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CARBON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Sourced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USA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700" y="110360"/>
            <a:ext cx="8841740" cy="475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FWS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Supplemental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FR-100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Arial"/>
              <a:cs typeface="Arial"/>
            </a:endParaRPr>
          </a:p>
          <a:p>
            <a:pPr marL="4853940" marR="5080">
              <a:lnSpc>
                <a:spcPct val="998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“As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part of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reinitiation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package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2020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BA,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USFS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provided a risk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assessment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the Service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analyzing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newest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product,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FR-100.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risk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assessment demonstrates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FR-100 has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similar </a:t>
            </a:r>
            <a:r>
              <a:rPr sz="2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or lower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for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representative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species to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previously used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retardant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formulations.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891"/>
            <a:ext cx="4741163" cy="61965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57" y="0"/>
            <a:ext cx="8502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Fire </a:t>
            </a:r>
            <a:r>
              <a:rPr sz="2400" spc="-5" dirty="0"/>
              <a:t>retardant manufacturing plants at Ogden, UT, Rocklin, </a:t>
            </a:r>
            <a:r>
              <a:rPr sz="2400" spc="-655" dirty="0"/>
              <a:t> </a:t>
            </a:r>
            <a:r>
              <a:rPr sz="2400" spc="-10" dirty="0"/>
              <a:t>CA,</a:t>
            </a:r>
            <a:r>
              <a:rPr sz="2400" dirty="0"/>
              <a:t> &amp;</a:t>
            </a:r>
            <a:r>
              <a:rPr sz="2400" spc="-5" dirty="0"/>
              <a:t> Merced</a:t>
            </a:r>
            <a:r>
              <a:rPr sz="2400" dirty="0"/>
              <a:t> </a:t>
            </a:r>
            <a:r>
              <a:rPr sz="2400" spc="-10" dirty="0"/>
              <a:t>CA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720" y="838200"/>
            <a:ext cx="4431791" cy="33223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103" y="4259579"/>
            <a:ext cx="4407407" cy="2452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" y="4259579"/>
            <a:ext cx="4431779" cy="25862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88" y="835152"/>
            <a:ext cx="4408931" cy="33253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3697" cy="68335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9119" y="0"/>
            <a:ext cx="8375015" cy="6881495"/>
            <a:chOff x="769119" y="0"/>
            <a:chExt cx="8375015" cy="688149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5527" y="0"/>
              <a:ext cx="378455" cy="68335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3697" y="4601"/>
              <a:ext cx="7141845" cy="0"/>
            </a:xfrm>
            <a:custGeom>
              <a:avLst/>
              <a:gdLst/>
              <a:ahLst/>
              <a:cxnLst/>
              <a:rect l="l" t="t" r="r" b="b"/>
              <a:pathLst>
                <a:path w="7141845">
                  <a:moveTo>
                    <a:pt x="0" y="0"/>
                  </a:moveTo>
                  <a:lnTo>
                    <a:pt x="7141827" y="0"/>
                  </a:lnTo>
                </a:path>
              </a:pathLst>
            </a:custGeom>
            <a:ln w="73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3697" y="644292"/>
              <a:ext cx="6885940" cy="0"/>
            </a:xfrm>
            <a:custGeom>
              <a:avLst/>
              <a:gdLst/>
              <a:ahLst/>
              <a:cxnLst/>
              <a:rect l="l" t="t" r="r" b="b"/>
              <a:pathLst>
                <a:path w="6885940">
                  <a:moveTo>
                    <a:pt x="0" y="0"/>
                  </a:moveTo>
                  <a:lnTo>
                    <a:pt x="6885454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119" y="6824412"/>
              <a:ext cx="7996555" cy="0"/>
            </a:xfrm>
            <a:custGeom>
              <a:avLst/>
              <a:gdLst/>
              <a:ahLst/>
              <a:cxnLst/>
              <a:rect l="l" t="t" r="r" b="b"/>
              <a:pathLst>
                <a:path w="7996555">
                  <a:moveTo>
                    <a:pt x="0" y="0"/>
                  </a:moveTo>
                  <a:lnTo>
                    <a:pt x="7996405" y="0"/>
                  </a:lnTo>
                </a:path>
              </a:pathLst>
            </a:custGeom>
            <a:ln w="48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0447" y="328286"/>
            <a:ext cx="800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050308"/>
                </a:solidFill>
                <a:latin typeface="Arial"/>
                <a:cs typeface="Arial"/>
              </a:rPr>
              <a:t>U</a:t>
            </a:r>
            <a:r>
              <a:rPr sz="800" spc="55" dirty="0">
                <a:solidFill>
                  <a:srgbClr val="131528"/>
                </a:solidFill>
                <a:latin typeface="Arial"/>
                <a:cs typeface="Arial"/>
              </a:rPr>
              <a:t>S</a:t>
            </a:r>
            <a:r>
              <a:rPr sz="800" spc="-20" dirty="0">
                <a:solidFill>
                  <a:srgbClr val="050308"/>
                </a:solidFill>
                <a:latin typeface="Arial"/>
                <a:cs typeface="Arial"/>
              </a:rPr>
              <a:t>F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o</a:t>
            </a:r>
            <a:r>
              <a:rPr sz="800" spc="-15" dirty="0">
                <a:solidFill>
                  <a:srgbClr val="050308"/>
                </a:solidFill>
                <a:latin typeface="Arial"/>
                <a:cs typeface="Arial"/>
              </a:rPr>
              <a:t>res</a:t>
            </a:r>
            <a:r>
              <a:rPr sz="800" spc="-10" dirty="0">
                <a:solidFill>
                  <a:srgbClr val="131528"/>
                </a:solidFill>
                <a:latin typeface="Arial"/>
                <a:cs typeface="Arial"/>
              </a:rPr>
              <a:t>t</a:t>
            </a:r>
            <a:r>
              <a:rPr sz="800" spc="-2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31528"/>
                </a:solidFill>
                <a:latin typeface="Arial"/>
                <a:cs typeface="Arial"/>
              </a:rPr>
              <a:t>S</a:t>
            </a:r>
            <a:r>
              <a:rPr sz="800" spc="-20" dirty="0">
                <a:solidFill>
                  <a:srgbClr val="050308"/>
                </a:solidFill>
                <a:latin typeface="Arial"/>
                <a:cs typeface="Arial"/>
              </a:rPr>
              <a:t>e</a:t>
            </a:r>
            <a:r>
              <a:rPr sz="800" spc="-15" dirty="0">
                <a:solidFill>
                  <a:srgbClr val="2D2844"/>
                </a:solidFill>
                <a:latin typeface="Arial"/>
                <a:cs typeface="Arial"/>
              </a:rPr>
              <a:t>r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v</a:t>
            </a:r>
            <a:r>
              <a:rPr sz="800" spc="-15" dirty="0">
                <a:solidFill>
                  <a:srgbClr val="110F46"/>
                </a:solidFill>
                <a:latin typeface="Arial"/>
                <a:cs typeface="Arial"/>
              </a:rPr>
              <a:t>i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ce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9093" y="325232"/>
            <a:ext cx="8229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131528"/>
                </a:solidFill>
                <a:latin typeface="Arial"/>
                <a:cs typeface="Arial"/>
              </a:rPr>
              <a:t>W</a:t>
            </a:r>
            <a:r>
              <a:rPr sz="800" spc="-15" dirty="0">
                <a:solidFill>
                  <a:srgbClr val="050308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131528"/>
                </a:solidFill>
                <a:latin typeface="Arial"/>
                <a:cs typeface="Arial"/>
              </a:rPr>
              <a:t>s</a:t>
            </a:r>
            <a:r>
              <a:rPr sz="800" spc="-15" dirty="0">
                <a:solidFill>
                  <a:srgbClr val="3A1C1A"/>
                </a:solidFill>
                <a:latin typeface="Arial"/>
                <a:cs typeface="Arial"/>
              </a:rPr>
              <a:t>h</a:t>
            </a:r>
            <a:r>
              <a:rPr sz="800" spc="-15" dirty="0">
                <a:solidFill>
                  <a:srgbClr val="1F0A11"/>
                </a:solidFill>
                <a:latin typeface="Arial"/>
                <a:cs typeface="Arial"/>
              </a:rPr>
              <a:t>ing</a:t>
            </a:r>
            <a:r>
              <a:rPr sz="800" spc="-10" dirty="0">
                <a:solidFill>
                  <a:srgbClr val="110F46"/>
                </a:solidFill>
                <a:latin typeface="Arial"/>
                <a:cs typeface="Arial"/>
              </a:rPr>
              <a:t>t</a:t>
            </a:r>
            <a:r>
              <a:rPr sz="800" spc="-15" dirty="0">
                <a:solidFill>
                  <a:srgbClr val="131528"/>
                </a:solidFill>
                <a:latin typeface="Arial"/>
                <a:cs typeface="Arial"/>
              </a:rPr>
              <a:t>on</a:t>
            </a:r>
            <a:r>
              <a:rPr sz="800" spc="-7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Office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9207" y="325232"/>
            <a:ext cx="1239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31528"/>
                </a:solidFill>
                <a:latin typeface="Arial"/>
                <a:cs typeface="Arial"/>
              </a:rPr>
              <a:t>F</a:t>
            </a:r>
            <a:r>
              <a:rPr sz="800" dirty="0">
                <a:solidFill>
                  <a:srgbClr val="011C77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131528"/>
                </a:solidFill>
                <a:latin typeface="Arial"/>
                <a:cs typeface="Arial"/>
              </a:rPr>
              <a:t>re</a:t>
            </a:r>
            <a:r>
              <a:rPr sz="800" spc="-114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31528"/>
                </a:solidFill>
                <a:latin typeface="Arial"/>
                <a:cs typeface="Arial"/>
              </a:rPr>
              <a:t>&amp;</a:t>
            </a:r>
            <a:r>
              <a:rPr sz="800" spc="1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Aviation</a:t>
            </a:r>
            <a:r>
              <a:rPr sz="800" spc="-1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Mana</a:t>
            </a:r>
            <a:r>
              <a:rPr sz="800" spc="-35" dirty="0">
                <a:solidFill>
                  <a:srgbClr val="050308"/>
                </a:solidFill>
                <a:latin typeface="Arial"/>
                <a:cs typeface="Arial"/>
              </a:rPr>
              <a:t>ge</a:t>
            </a:r>
            <a:r>
              <a:rPr sz="800" spc="-50" dirty="0">
                <a:solidFill>
                  <a:srgbClr val="131528"/>
                </a:solidFill>
                <a:latin typeface="Arial"/>
                <a:cs typeface="Arial"/>
              </a:rPr>
              <a:t>m</a:t>
            </a:r>
            <a:r>
              <a:rPr sz="800" spc="-35" dirty="0">
                <a:solidFill>
                  <a:srgbClr val="050308"/>
                </a:solidFill>
                <a:latin typeface="Arial"/>
                <a:cs typeface="Arial"/>
              </a:rPr>
              <a:t>en</a:t>
            </a:r>
            <a:r>
              <a:rPr sz="800" spc="-20" dirty="0">
                <a:solidFill>
                  <a:srgbClr val="002459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677" y="799882"/>
            <a:ext cx="6749415" cy="10013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6875" algn="ctr">
              <a:lnSpc>
                <a:spcPct val="100000"/>
              </a:lnSpc>
              <a:spcBef>
                <a:spcPts val="459"/>
              </a:spcBef>
            </a:pPr>
            <a:r>
              <a:rPr sz="1150" b="1" spc="-75" dirty="0">
                <a:solidFill>
                  <a:srgbClr val="050308"/>
                </a:solidFill>
                <a:latin typeface="Arial"/>
                <a:cs typeface="Arial"/>
              </a:rPr>
              <a:t>Lo</a:t>
            </a:r>
            <a:r>
              <a:rPr sz="1150" b="1" spc="-75" dirty="0">
                <a:solidFill>
                  <a:srgbClr val="131528"/>
                </a:solidFill>
                <a:latin typeface="Arial"/>
                <a:cs typeface="Arial"/>
              </a:rPr>
              <a:t>n</a:t>
            </a:r>
            <a:r>
              <a:rPr sz="1150" b="1" spc="-75" dirty="0">
                <a:solidFill>
                  <a:srgbClr val="050308"/>
                </a:solidFill>
                <a:latin typeface="Arial"/>
                <a:cs typeface="Arial"/>
              </a:rPr>
              <a:t>g</a:t>
            </a:r>
            <a:r>
              <a:rPr sz="1150" b="1" spc="-75" dirty="0">
                <a:solidFill>
                  <a:srgbClr val="1F0A11"/>
                </a:solidFill>
                <a:latin typeface="Arial"/>
                <a:cs typeface="Arial"/>
              </a:rPr>
              <a:t>-</a:t>
            </a:r>
            <a:r>
              <a:rPr sz="1150" b="1" spc="-75" dirty="0">
                <a:solidFill>
                  <a:srgbClr val="050308"/>
                </a:solidFill>
                <a:latin typeface="Arial"/>
                <a:cs typeface="Arial"/>
              </a:rPr>
              <a:t>Ter</a:t>
            </a:r>
            <a:r>
              <a:rPr sz="1150" b="1" spc="-75" dirty="0">
                <a:solidFill>
                  <a:srgbClr val="131528"/>
                </a:solidFill>
                <a:latin typeface="Arial"/>
                <a:cs typeface="Arial"/>
              </a:rPr>
              <a:t>m</a:t>
            </a:r>
            <a:r>
              <a:rPr sz="1150" b="1" spc="-20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150" b="1" spc="-80" dirty="0">
                <a:solidFill>
                  <a:srgbClr val="131528"/>
                </a:solidFill>
                <a:latin typeface="Arial"/>
                <a:cs typeface="Arial"/>
              </a:rPr>
              <a:t>R</a:t>
            </a:r>
            <a:r>
              <a:rPr sz="1150" b="1" spc="-80" dirty="0">
                <a:solidFill>
                  <a:srgbClr val="050308"/>
                </a:solidFill>
                <a:latin typeface="Arial"/>
                <a:cs typeface="Arial"/>
              </a:rPr>
              <a:t>e</a:t>
            </a:r>
            <a:r>
              <a:rPr sz="1150" b="1" spc="-80" dirty="0">
                <a:solidFill>
                  <a:srgbClr val="1F0A11"/>
                </a:solidFill>
                <a:latin typeface="Arial"/>
                <a:cs typeface="Arial"/>
              </a:rPr>
              <a:t>t</a:t>
            </a:r>
            <a:r>
              <a:rPr sz="1150" b="1" spc="-80" dirty="0">
                <a:solidFill>
                  <a:srgbClr val="050308"/>
                </a:solidFill>
                <a:latin typeface="Arial"/>
                <a:cs typeface="Arial"/>
              </a:rPr>
              <a:t>a</a:t>
            </a:r>
            <a:r>
              <a:rPr sz="1150" b="1" spc="-80" dirty="0">
                <a:solidFill>
                  <a:srgbClr val="1F0A11"/>
                </a:solidFill>
                <a:latin typeface="Arial"/>
                <a:cs typeface="Arial"/>
              </a:rPr>
              <a:t>r</a:t>
            </a:r>
            <a:r>
              <a:rPr sz="1150" b="1" spc="-80" dirty="0">
                <a:solidFill>
                  <a:srgbClr val="050308"/>
                </a:solidFill>
                <a:latin typeface="Arial"/>
                <a:cs typeface="Arial"/>
              </a:rPr>
              <a:t>dan</a:t>
            </a:r>
            <a:r>
              <a:rPr sz="1150" b="1" spc="-80" dirty="0">
                <a:solidFill>
                  <a:srgbClr val="1F0A11"/>
                </a:solidFill>
                <a:latin typeface="Arial"/>
                <a:cs typeface="Arial"/>
              </a:rPr>
              <a:t>t</a:t>
            </a:r>
            <a:r>
              <a:rPr sz="1150" b="1" spc="-100" dirty="0">
                <a:solidFill>
                  <a:srgbClr val="1F0A11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fo</a:t>
            </a:r>
            <a:r>
              <a:rPr sz="1150" b="1" spc="-50" dirty="0">
                <a:solidFill>
                  <a:srgbClr val="131528"/>
                </a:solidFill>
                <a:latin typeface="Arial"/>
                <a:cs typeface="Arial"/>
              </a:rPr>
              <a:t>r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W</a:t>
            </a:r>
            <a:r>
              <a:rPr sz="1150" b="1" spc="-50" dirty="0">
                <a:solidFill>
                  <a:srgbClr val="131528"/>
                </a:solidFill>
                <a:latin typeface="Arial"/>
                <a:cs typeface="Arial"/>
              </a:rPr>
              <a:t>il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d</a:t>
            </a:r>
            <a:r>
              <a:rPr sz="1150" b="1" spc="-50" dirty="0">
                <a:solidFill>
                  <a:srgbClr val="131528"/>
                </a:solidFill>
                <a:latin typeface="Arial"/>
                <a:cs typeface="Arial"/>
              </a:rPr>
              <a:t>l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an</a:t>
            </a:r>
            <a:r>
              <a:rPr sz="1150" b="1" spc="-50" dirty="0">
                <a:solidFill>
                  <a:srgbClr val="131528"/>
                </a:solidFill>
                <a:latin typeface="Arial"/>
                <a:cs typeface="Arial"/>
              </a:rPr>
              <a:t>d</a:t>
            </a:r>
            <a:r>
              <a:rPr sz="1150" b="1" spc="-17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F</a:t>
            </a:r>
            <a:r>
              <a:rPr sz="1150" b="1" spc="-50" dirty="0">
                <a:solidFill>
                  <a:srgbClr val="131528"/>
                </a:solidFill>
                <a:latin typeface="Arial"/>
                <a:cs typeface="Arial"/>
              </a:rPr>
              <a:t>ir</a:t>
            </a:r>
            <a:r>
              <a:rPr sz="1150" b="1" spc="-50" dirty="0">
                <a:solidFill>
                  <a:srgbClr val="050308"/>
                </a:solidFill>
                <a:latin typeface="Arial"/>
                <a:cs typeface="Arial"/>
              </a:rPr>
              <a:t>e</a:t>
            </a:r>
            <a:r>
              <a:rPr sz="1150" b="1" spc="-150" dirty="0">
                <a:solidFill>
                  <a:srgbClr val="050308"/>
                </a:solidFill>
                <a:latin typeface="Arial"/>
                <a:cs typeface="Arial"/>
              </a:rPr>
              <a:t> </a:t>
            </a:r>
            <a:r>
              <a:rPr sz="1150" b="1" spc="-95" dirty="0">
                <a:solidFill>
                  <a:srgbClr val="131528"/>
                </a:solidFill>
                <a:latin typeface="Arial"/>
                <a:cs typeface="Arial"/>
              </a:rPr>
              <a:t>M</a:t>
            </a:r>
            <a:r>
              <a:rPr sz="1150" b="1" spc="-95" dirty="0">
                <a:solidFill>
                  <a:srgbClr val="050308"/>
                </a:solidFill>
                <a:latin typeface="Arial"/>
                <a:cs typeface="Arial"/>
              </a:rPr>
              <a:t>a</a:t>
            </a:r>
            <a:r>
              <a:rPr sz="1150" b="1" spc="-95" dirty="0">
                <a:solidFill>
                  <a:srgbClr val="1F0A11"/>
                </a:solidFill>
                <a:latin typeface="Arial"/>
                <a:cs typeface="Arial"/>
              </a:rPr>
              <a:t>n</a:t>
            </a:r>
            <a:r>
              <a:rPr sz="1150" b="1" spc="-95" dirty="0">
                <a:solidFill>
                  <a:srgbClr val="050308"/>
                </a:solidFill>
                <a:latin typeface="Arial"/>
                <a:cs typeface="Arial"/>
              </a:rPr>
              <a:t>agemen</a:t>
            </a:r>
            <a:r>
              <a:rPr sz="1150" b="1" spc="-95" dirty="0">
                <a:solidFill>
                  <a:srgbClr val="131528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 marL="412750" algn="ctr">
              <a:lnSpc>
                <a:spcPct val="100000"/>
              </a:lnSpc>
              <a:spcBef>
                <a:spcPts val="330"/>
              </a:spcBef>
            </a:pPr>
            <a:r>
              <a:rPr sz="1000" b="1" spc="-65" dirty="0">
                <a:solidFill>
                  <a:srgbClr val="050308"/>
                </a:solidFill>
                <a:latin typeface="Arial"/>
                <a:cs typeface="Arial"/>
              </a:rPr>
              <a:t>Q</a:t>
            </a:r>
            <a:r>
              <a:rPr sz="1000" b="1" spc="-65" dirty="0">
                <a:solidFill>
                  <a:srgbClr val="131528"/>
                </a:solidFill>
                <a:latin typeface="Arial"/>
                <a:cs typeface="Arial"/>
              </a:rPr>
              <a:t>ua</a:t>
            </a:r>
            <a:r>
              <a:rPr sz="1000" b="1" spc="-65" dirty="0">
                <a:solidFill>
                  <a:srgbClr val="3A1C1A"/>
                </a:solidFill>
                <a:latin typeface="Arial"/>
                <a:cs typeface="Arial"/>
              </a:rPr>
              <a:t>l</a:t>
            </a:r>
            <a:r>
              <a:rPr sz="1000" b="1" spc="-65" dirty="0">
                <a:solidFill>
                  <a:srgbClr val="131528"/>
                </a:solidFill>
                <a:latin typeface="Arial"/>
                <a:cs typeface="Arial"/>
              </a:rPr>
              <a:t>ified</a:t>
            </a:r>
            <a:r>
              <a:rPr sz="1000" b="1" spc="-10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131528"/>
                </a:solidFill>
                <a:latin typeface="Times New Roman"/>
                <a:cs typeface="Times New Roman"/>
              </a:rPr>
              <a:t>b</a:t>
            </a:r>
            <a:r>
              <a:rPr sz="1050" b="1" spc="-50" dirty="0">
                <a:solidFill>
                  <a:srgbClr val="050308"/>
                </a:solidFill>
                <a:latin typeface="Times New Roman"/>
                <a:cs typeface="Times New Roman"/>
              </a:rPr>
              <a:t>y</a:t>
            </a:r>
            <a:r>
              <a:rPr sz="1050" b="1" spc="-95" dirty="0">
                <a:solidFill>
                  <a:srgbClr val="050308"/>
                </a:solidFill>
                <a:latin typeface="Times New Roman"/>
                <a:cs typeface="Times New Roman"/>
              </a:rPr>
              <a:t> </a:t>
            </a:r>
            <a:r>
              <a:rPr sz="1000" b="1" spc="-120" dirty="0">
                <a:solidFill>
                  <a:srgbClr val="050308"/>
                </a:solidFill>
                <a:latin typeface="Arial"/>
                <a:cs typeface="Arial"/>
              </a:rPr>
              <a:t>US</a:t>
            </a:r>
            <a:r>
              <a:rPr sz="1000" b="1" dirty="0">
                <a:solidFill>
                  <a:srgbClr val="050308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F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ore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s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t</a:t>
            </a:r>
            <a:r>
              <a:rPr sz="1000" b="1" spc="-10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050308"/>
                </a:solidFill>
                <a:latin typeface="Arial"/>
                <a:cs typeface="Arial"/>
              </a:rPr>
              <a:t>Se</a:t>
            </a:r>
            <a:r>
              <a:rPr sz="1000" b="1" spc="-65" dirty="0">
                <a:solidFill>
                  <a:srgbClr val="131528"/>
                </a:solidFill>
                <a:latin typeface="Arial"/>
                <a:cs typeface="Arial"/>
              </a:rPr>
              <a:t>rvice</a:t>
            </a:r>
            <a:r>
              <a:rPr sz="1000" b="1" spc="-14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in</a:t>
            </a:r>
            <a:r>
              <a:rPr sz="1000" b="1" spc="-1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050308"/>
                </a:solidFill>
                <a:latin typeface="Arial"/>
                <a:cs typeface="Arial"/>
              </a:rPr>
              <a:t>A</a:t>
            </a:r>
            <a:r>
              <a:rPr sz="1000" b="1" spc="-80" dirty="0">
                <a:solidFill>
                  <a:srgbClr val="131528"/>
                </a:solidFill>
                <a:latin typeface="Arial"/>
                <a:cs typeface="Arial"/>
              </a:rPr>
              <a:t>ccorda</a:t>
            </a:r>
            <a:r>
              <a:rPr sz="1000" b="1" spc="-80" dirty="0">
                <a:solidFill>
                  <a:srgbClr val="050308"/>
                </a:solidFill>
                <a:latin typeface="Arial"/>
                <a:cs typeface="Arial"/>
              </a:rPr>
              <a:t>n</a:t>
            </a:r>
            <a:r>
              <a:rPr sz="1000" b="1" spc="-80" dirty="0">
                <a:solidFill>
                  <a:srgbClr val="131528"/>
                </a:solidFill>
                <a:latin typeface="Arial"/>
                <a:cs typeface="Arial"/>
              </a:rPr>
              <a:t>ce</a:t>
            </a:r>
            <a:r>
              <a:rPr sz="1000" b="1" spc="-12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131528"/>
                </a:solidFill>
                <a:latin typeface="Arial"/>
                <a:cs typeface="Arial"/>
              </a:rPr>
              <a:t>with</a:t>
            </a:r>
            <a:r>
              <a:rPr sz="1000" b="1" spc="-2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F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o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r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est</a:t>
            </a:r>
            <a:r>
              <a:rPr sz="1000" b="1" spc="-10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Se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rvice</a:t>
            </a:r>
            <a:r>
              <a:rPr sz="1000" b="1" spc="-12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Spe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cifi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ca</a:t>
            </a:r>
            <a:r>
              <a:rPr sz="1000" b="1" spc="-70" dirty="0">
                <a:solidFill>
                  <a:srgbClr val="2D2844"/>
                </a:solidFill>
                <a:latin typeface="Arial"/>
                <a:cs typeface="Arial"/>
              </a:rPr>
              <a:t>ti</a:t>
            </a:r>
            <a:r>
              <a:rPr sz="1000" b="1" spc="-70" dirty="0">
                <a:solidFill>
                  <a:srgbClr val="050308"/>
                </a:solidFill>
                <a:latin typeface="Arial"/>
                <a:cs typeface="Arial"/>
              </a:rPr>
              <a:t>o</a:t>
            </a:r>
            <a:r>
              <a:rPr sz="1000" b="1" spc="-70" dirty="0">
                <a:solidFill>
                  <a:srgbClr val="131528"/>
                </a:solidFill>
                <a:latin typeface="Arial"/>
                <a:cs typeface="Arial"/>
              </a:rPr>
              <a:t>n</a:t>
            </a:r>
            <a:r>
              <a:rPr sz="1000" b="1" spc="-17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050308"/>
                </a:solidFill>
                <a:latin typeface="Arial"/>
                <a:cs typeface="Arial"/>
              </a:rPr>
              <a:t>5100-</a:t>
            </a:r>
            <a:r>
              <a:rPr sz="1000" b="1" spc="-65" dirty="0">
                <a:solidFill>
                  <a:srgbClr val="131528"/>
                </a:solidFill>
                <a:latin typeface="Arial"/>
                <a:cs typeface="Arial"/>
              </a:rPr>
              <a:t>3</a:t>
            </a:r>
            <a:r>
              <a:rPr sz="1000" b="1" spc="-65" dirty="0">
                <a:solidFill>
                  <a:srgbClr val="050308"/>
                </a:solidFill>
                <a:latin typeface="Arial"/>
                <a:cs typeface="Arial"/>
              </a:rPr>
              <a:t>04</a:t>
            </a:r>
            <a:r>
              <a:rPr sz="1000" b="1" spc="-65" dirty="0">
                <a:solidFill>
                  <a:srgbClr val="131528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401955" algn="ctr">
              <a:lnSpc>
                <a:spcPct val="100000"/>
              </a:lnSpc>
              <a:spcBef>
                <a:spcPts val="359"/>
              </a:spcBef>
            </a:pP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T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h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ese</a:t>
            </a:r>
            <a:r>
              <a:rPr sz="900" b="1" u="heavy" spc="-13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6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p</a:t>
            </a:r>
            <a:r>
              <a:rPr sz="900" b="1" u="heavy" spc="-6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rod</a:t>
            </a:r>
            <a:r>
              <a:rPr sz="900" b="1" u="heavy" spc="-6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ucts</a:t>
            </a:r>
            <a:r>
              <a:rPr sz="900" b="1" u="heavy" spc="-11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3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</a:t>
            </a:r>
            <a:r>
              <a:rPr sz="900" b="1" u="heavy" spc="-35" dirty="0">
                <a:solidFill>
                  <a:srgbClr val="2D2844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r</a:t>
            </a:r>
            <a:r>
              <a:rPr sz="900" b="1" u="heavy" spc="-3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12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val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u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at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d,</a:t>
            </a:r>
            <a:r>
              <a:rPr sz="900" b="1" u="heavy" spc="-8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qualif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ie</a:t>
            </a:r>
            <a:r>
              <a:rPr sz="900" b="1" u="heavy" spc="-50" dirty="0">
                <a:solidFill>
                  <a:srgbClr val="1F0A11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</a:t>
            </a:r>
            <a:r>
              <a:rPr sz="900" b="1" u="heavy" spc="-50" dirty="0">
                <a:solidFill>
                  <a:srgbClr val="3A1C1A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,</a:t>
            </a:r>
            <a:r>
              <a:rPr sz="900" b="1" u="heavy" spc="-100" dirty="0">
                <a:solidFill>
                  <a:srgbClr val="3A1C1A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n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</a:t>
            </a:r>
            <a:r>
              <a:rPr sz="900" b="1" u="heavy" spc="-12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6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app</a:t>
            </a:r>
            <a:r>
              <a:rPr sz="900" b="1" u="heavy" spc="-65" dirty="0">
                <a:solidFill>
                  <a:srgbClr val="1F0A11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r</a:t>
            </a:r>
            <a:r>
              <a:rPr sz="900" b="1" u="heavy" spc="-6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o</a:t>
            </a:r>
            <a:r>
              <a:rPr sz="900" b="1" u="heavy" spc="-6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v</a:t>
            </a:r>
            <a:r>
              <a:rPr sz="900" b="1" u="heavy" spc="-6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6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</a:t>
            </a:r>
            <a:r>
              <a:rPr sz="900" b="1" u="heavy" spc="-11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4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f</a:t>
            </a:r>
            <a:r>
              <a:rPr sz="900" b="1" u="heavy" spc="-4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o</a:t>
            </a:r>
            <a:r>
              <a:rPr sz="900" b="1" u="heavy" spc="-40" dirty="0">
                <a:solidFill>
                  <a:srgbClr val="1F0A11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r</a:t>
            </a:r>
            <a:r>
              <a:rPr sz="900" b="1" u="heavy" spc="-125" dirty="0">
                <a:solidFill>
                  <a:srgbClr val="1F0A11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8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use</a:t>
            </a:r>
            <a:r>
              <a:rPr sz="900" b="1" u="heavy" spc="-4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onl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y</a:t>
            </a:r>
            <a:r>
              <a:rPr sz="900" b="1" u="heavy" spc="-12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4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at </a:t>
            </a:r>
            <a:r>
              <a:rPr sz="900" b="1" u="heavy" spc="-4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th</a:t>
            </a:r>
            <a:r>
              <a:rPr sz="900" b="1" u="heavy" spc="-4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114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spec</a:t>
            </a:r>
            <a:r>
              <a:rPr sz="900" b="1" u="heavy" spc="-55" dirty="0">
                <a:solidFill>
                  <a:srgbClr val="1F0A11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ifi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</a:t>
            </a:r>
            <a:r>
              <a:rPr sz="900" b="1" u="heavy" spc="-13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4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m</a:t>
            </a:r>
            <a:r>
              <a:rPr sz="900" b="1" u="heavy" spc="-45" dirty="0">
                <a:solidFill>
                  <a:srgbClr val="2D2844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</a:t>
            </a:r>
            <a:r>
              <a:rPr sz="900" b="1" u="heavy" spc="-4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x</a:t>
            </a:r>
            <a:r>
              <a:rPr sz="900" b="1" u="heavy" spc="-13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6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ratio</a:t>
            </a:r>
            <a:r>
              <a:rPr sz="900" b="1" u="heavy" spc="1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4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w</a:t>
            </a:r>
            <a:r>
              <a:rPr sz="900" b="1" u="heavy" spc="-45" dirty="0">
                <a:solidFill>
                  <a:srgbClr val="110F46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</a:t>
            </a:r>
            <a:r>
              <a:rPr sz="900" b="1" u="heavy" spc="-4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tht</a:t>
            </a:r>
            <a:r>
              <a:rPr sz="900" b="1" u="heavy" spc="-4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h</a:t>
            </a:r>
            <a:r>
              <a:rPr sz="900" b="1" u="heavy" spc="-4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13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0" dirty="0">
                <a:solidFill>
                  <a:srgbClr val="413B50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ndi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c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at</a:t>
            </a:r>
            <a:r>
              <a:rPr sz="900" b="1" u="heavy" spc="-50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</a:t>
            </a:r>
            <a:r>
              <a:rPr sz="900" b="1" u="heavy" spc="-5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d</a:t>
            </a:r>
            <a:r>
              <a:rPr sz="900" b="1" u="heavy" spc="-130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 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app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l</a:t>
            </a:r>
            <a:r>
              <a:rPr sz="900" b="1" u="heavy" spc="-55" dirty="0">
                <a:solidFill>
                  <a:srgbClr val="413B50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c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ati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o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n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equ</a:t>
            </a:r>
            <a:r>
              <a:rPr sz="900" b="1" u="heavy" spc="-55" dirty="0">
                <a:solidFill>
                  <a:srgbClr val="110F46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i</a:t>
            </a:r>
            <a:r>
              <a:rPr sz="900" b="1" u="heavy" spc="-55" dirty="0">
                <a:solidFill>
                  <a:srgbClr val="05030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pmen</a:t>
            </a:r>
            <a:r>
              <a:rPr sz="900" b="1" u="heavy" spc="-55" dirty="0">
                <a:solidFill>
                  <a:srgbClr val="131528"/>
                </a:solidFill>
                <a:uFill>
                  <a:solidFill>
                    <a:srgbClr val="131528"/>
                  </a:solidFill>
                </a:uFill>
                <a:latin typeface="Arial"/>
                <a:cs typeface="Arial"/>
              </a:rPr>
              <a:t>t</a:t>
            </a:r>
            <a:r>
              <a:rPr sz="900" b="1" spc="-55" dirty="0">
                <a:solidFill>
                  <a:srgbClr val="131528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795020" algn="ctr">
              <a:lnSpc>
                <a:spcPct val="100000"/>
              </a:lnSpc>
              <a:spcBef>
                <a:spcPts val="535"/>
              </a:spcBef>
            </a:pPr>
            <a:r>
              <a:rPr sz="800" spc="-40" dirty="0">
                <a:solidFill>
                  <a:srgbClr val="2D2844"/>
                </a:solidFill>
                <a:latin typeface="Arial"/>
                <a:cs typeface="Arial"/>
              </a:rPr>
              <a:t>C</a:t>
            </a:r>
            <a:r>
              <a:rPr sz="800" spc="-40" dirty="0">
                <a:solidFill>
                  <a:srgbClr val="131528"/>
                </a:solidFill>
                <a:latin typeface="Arial"/>
                <a:cs typeface="Arial"/>
              </a:rPr>
              <a:t>o</a:t>
            </a:r>
            <a:r>
              <a:rPr sz="800" spc="-40" dirty="0">
                <a:solidFill>
                  <a:srgbClr val="364969"/>
                </a:solidFill>
                <a:latin typeface="Arial"/>
                <a:cs typeface="Arial"/>
              </a:rPr>
              <a:t>n</a:t>
            </a:r>
            <a:r>
              <a:rPr sz="800" spc="-40" dirty="0">
                <a:solidFill>
                  <a:srgbClr val="2D2844"/>
                </a:solidFill>
                <a:latin typeface="Arial"/>
                <a:cs typeface="Arial"/>
              </a:rPr>
              <a:t>s</a:t>
            </a:r>
            <a:r>
              <a:rPr sz="800" spc="-40" dirty="0">
                <a:solidFill>
                  <a:srgbClr val="1F2A67"/>
                </a:solidFill>
                <a:latin typeface="Arial"/>
                <a:cs typeface="Arial"/>
              </a:rPr>
              <a:t>u</a:t>
            </a:r>
            <a:r>
              <a:rPr sz="800" spc="-40" dirty="0">
                <a:solidFill>
                  <a:srgbClr val="413B50"/>
                </a:solidFill>
                <a:latin typeface="Arial"/>
                <a:cs typeface="Arial"/>
              </a:rPr>
              <a:t>lt</a:t>
            </a:r>
            <a:r>
              <a:rPr sz="800" spc="-8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011C77"/>
                </a:solidFill>
                <a:latin typeface="Arial"/>
                <a:cs typeface="Arial"/>
              </a:rPr>
              <a:t>i</a:t>
            </a:r>
            <a:r>
              <a:rPr sz="800" spc="-40" dirty="0">
                <a:solidFill>
                  <a:srgbClr val="1F2A67"/>
                </a:solidFill>
                <a:latin typeface="Arial"/>
                <a:cs typeface="Arial"/>
              </a:rPr>
              <a:t>n</a:t>
            </a:r>
            <a:r>
              <a:rPr sz="800" spc="-40" dirty="0">
                <a:solidFill>
                  <a:srgbClr val="110F46"/>
                </a:solidFill>
                <a:latin typeface="Arial"/>
                <a:cs typeface="Arial"/>
              </a:rPr>
              <a:t>d</a:t>
            </a:r>
            <a:r>
              <a:rPr sz="800" spc="-40" dirty="0">
                <a:solidFill>
                  <a:srgbClr val="525969"/>
                </a:solidFill>
                <a:latin typeface="Arial"/>
                <a:cs typeface="Arial"/>
              </a:rPr>
              <a:t>i</a:t>
            </a:r>
            <a:r>
              <a:rPr sz="800" spc="-40" dirty="0">
                <a:solidFill>
                  <a:srgbClr val="413B50"/>
                </a:solidFill>
                <a:latin typeface="Arial"/>
                <a:cs typeface="Arial"/>
              </a:rPr>
              <a:t>v</a:t>
            </a:r>
            <a:r>
              <a:rPr sz="800" spc="-40" dirty="0">
                <a:solidFill>
                  <a:srgbClr val="BA8A59"/>
                </a:solidFill>
                <a:latin typeface="Arial"/>
                <a:cs typeface="Arial"/>
              </a:rPr>
              <a:t>i</a:t>
            </a:r>
            <a:r>
              <a:rPr sz="800" spc="-40" dirty="0">
                <a:solidFill>
                  <a:srgbClr val="3A1C1A"/>
                </a:solidFill>
                <a:latin typeface="Arial"/>
                <a:cs typeface="Arial"/>
              </a:rPr>
              <a:t>d</a:t>
            </a:r>
            <a:r>
              <a:rPr sz="800" spc="-40" dirty="0">
                <a:solidFill>
                  <a:srgbClr val="110F46"/>
                </a:solidFill>
                <a:latin typeface="Arial"/>
                <a:cs typeface="Arial"/>
              </a:rPr>
              <a:t>u</a:t>
            </a:r>
            <a:r>
              <a:rPr sz="800" spc="-40" dirty="0">
                <a:solidFill>
                  <a:srgbClr val="2D2844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525969"/>
                </a:solidFill>
                <a:latin typeface="Arial"/>
                <a:cs typeface="Arial"/>
              </a:rPr>
              <a:t>l</a:t>
            </a:r>
            <a:r>
              <a:rPr sz="800" spc="-80" dirty="0">
                <a:solidFill>
                  <a:srgbClr val="525969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131528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2D2844"/>
                </a:solidFill>
                <a:latin typeface="Arial"/>
                <a:cs typeface="Arial"/>
              </a:rPr>
              <a:t>g</a:t>
            </a:r>
            <a:r>
              <a:rPr sz="800" spc="-40" dirty="0">
                <a:solidFill>
                  <a:srgbClr val="131528"/>
                </a:solidFill>
                <a:latin typeface="Arial"/>
                <a:cs typeface="Arial"/>
              </a:rPr>
              <a:t>e</a:t>
            </a:r>
            <a:r>
              <a:rPr sz="800" spc="-40" dirty="0">
                <a:solidFill>
                  <a:srgbClr val="624B42"/>
                </a:solidFill>
                <a:latin typeface="Arial"/>
                <a:cs typeface="Arial"/>
              </a:rPr>
              <a:t>n</a:t>
            </a:r>
            <a:r>
              <a:rPr sz="800" spc="-40" dirty="0">
                <a:solidFill>
                  <a:srgbClr val="2D2844"/>
                </a:solidFill>
                <a:latin typeface="Arial"/>
                <a:cs typeface="Arial"/>
              </a:rPr>
              <a:t>c</a:t>
            </a:r>
            <a:r>
              <a:rPr sz="800" spc="-40" dirty="0">
                <a:solidFill>
                  <a:srgbClr val="BA8A59"/>
                </a:solidFill>
                <a:latin typeface="Arial"/>
                <a:cs typeface="Arial"/>
              </a:rPr>
              <a:t>i</a:t>
            </a:r>
            <a:r>
              <a:rPr sz="800" spc="-40" dirty="0">
                <a:solidFill>
                  <a:srgbClr val="131528"/>
                </a:solidFill>
                <a:latin typeface="Arial"/>
                <a:cs typeface="Arial"/>
              </a:rPr>
              <a:t>es</a:t>
            </a:r>
            <a:r>
              <a:rPr sz="800" spc="-110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31528"/>
                </a:solidFill>
                <a:latin typeface="Arial"/>
                <a:cs typeface="Arial"/>
              </a:rPr>
              <a:t>fo</a:t>
            </a:r>
            <a:r>
              <a:rPr sz="800" spc="-20" dirty="0">
                <a:solidFill>
                  <a:srgbClr val="413B50"/>
                </a:solidFill>
                <a:latin typeface="Arial"/>
                <a:cs typeface="Arial"/>
              </a:rPr>
              <a:t>r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sp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c</a:t>
            </a:r>
            <a:r>
              <a:rPr sz="800" spc="-35" dirty="0">
                <a:solidFill>
                  <a:srgbClr val="836B6D"/>
                </a:solidFill>
                <a:latin typeface="Arial"/>
                <a:cs typeface="Arial"/>
              </a:rPr>
              <a:t>i</a:t>
            </a:r>
            <a:r>
              <a:rPr sz="800" spc="-35" dirty="0">
                <a:solidFill>
                  <a:srgbClr val="110F46"/>
                </a:solidFill>
                <a:latin typeface="Arial"/>
                <a:cs typeface="Arial"/>
              </a:rPr>
              <a:t>fi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c</a:t>
            </a:r>
            <a:r>
              <a:rPr sz="800" spc="-55" dirty="0">
                <a:solidFill>
                  <a:srgbClr val="131528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p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o</a:t>
            </a:r>
            <a:r>
              <a:rPr sz="800" spc="-35" dirty="0">
                <a:solidFill>
                  <a:srgbClr val="525969"/>
                </a:solidFill>
                <a:latin typeface="Arial"/>
                <a:cs typeface="Arial"/>
              </a:rPr>
              <a:t>l</a:t>
            </a:r>
            <a:r>
              <a:rPr sz="800" spc="-35" dirty="0">
                <a:solidFill>
                  <a:srgbClr val="3D0328"/>
                </a:solidFill>
                <a:latin typeface="Arial"/>
                <a:cs typeface="Arial"/>
              </a:rPr>
              <a:t>i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c</a:t>
            </a:r>
            <a:r>
              <a:rPr sz="800" spc="-35" dirty="0">
                <a:solidFill>
                  <a:srgbClr val="1875BC"/>
                </a:solidFill>
                <a:latin typeface="Arial"/>
                <a:cs typeface="Arial"/>
              </a:rPr>
              <a:t>i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s</a:t>
            </a:r>
            <a:r>
              <a:rPr sz="800" spc="-80" dirty="0">
                <a:solidFill>
                  <a:srgbClr val="2D2844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561823"/>
                </a:solidFill>
                <a:latin typeface="Arial"/>
                <a:cs typeface="Arial"/>
              </a:rPr>
              <a:t>r</a:t>
            </a:r>
            <a:r>
              <a:rPr sz="800" spc="-35" dirty="0">
                <a:solidFill>
                  <a:srgbClr val="131528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00469C"/>
                </a:solidFill>
                <a:latin typeface="Arial"/>
                <a:cs typeface="Arial"/>
              </a:rPr>
              <a:t>l</a:t>
            </a:r>
            <a:r>
              <a:rPr sz="800" spc="-35" dirty="0">
                <a:solidFill>
                  <a:srgbClr val="2D2844"/>
                </a:solidFill>
                <a:latin typeface="Arial"/>
                <a:cs typeface="Arial"/>
              </a:rPr>
              <a:t>at</a:t>
            </a:r>
            <a:r>
              <a:rPr sz="800" spc="-35" dirty="0">
                <a:solidFill>
                  <a:srgbClr val="011C77"/>
                </a:solidFill>
                <a:latin typeface="Arial"/>
                <a:cs typeface="Arial"/>
              </a:rPr>
              <a:t>i</a:t>
            </a:r>
            <a:r>
              <a:rPr sz="800" spc="-35" dirty="0">
                <a:solidFill>
                  <a:srgbClr val="413B50"/>
                </a:solidFill>
                <a:latin typeface="Arial"/>
                <a:cs typeface="Arial"/>
              </a:rPr>
              <a:t>ng</a:t>
            </a:r>
            <a:r>
              <a:rPr sz="800" spc="-5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10F46"/>
                </a:solidFill>
                <a:latin typeface="Arial"/>
                <a:cs typeface="Arial"/>
              </a:rPr>
              <a:t>t</a:t>
            </a:r>
            <a:r>
              <a:rPr sz="800" spc="-30" dirty="0">
                <a:solidFill>
                  <a:srgbClr val="2D2844"/>
                </a:solidFill>
                <a:latin typeface="Arial"/>
                <a:cs typeface="Arial"/>
              </a:rPr>
              <a:t>o</a:t>
            </a:r>
            <a:r>
              <a:rPr sz="800" spc="-75" dirty="0">
                <a:solidFill>
                  <a:srgbClr val="2D2844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long</a:t>
            </a:r>
            <a:r>
              <a:rPr sz="800" spc="-30" dirty="0">
                <a:solidFill>
                  <a:srgbClr val="050308"/>
                </a:solidFill>
                <a:latin typeface="Arial"/>
                <a:cs typeface="Arial"/>
              </a:rPr>
              <a:t>-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te</a:t>
            </a:r>
            <a:r>
              <a:rPr sz="800" spc="-30" dirty="0">
                <a:solidFill>
                  <a:srgbClr val="110F46"/>
                </a:solidFill>
                <a:latin typeface="Arial"/>
                <a:cs typeface="Arial"/>
              </a:rPr>
              <a:t>r</a:t>
            </a:r>
            <a:r>
              <a:rPr sz="800" spc="-30" dirty="0">
                <a:solidFill>
                  <a:srgbClr val="2D2844"/>
                </a:solidFill>
                <a:latin typeface="Arial"/>
                <a:cs typeface="Arial"/>
              </a:rPr>
              <a:t>m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r</a:t>
            </a:r>
            <a:r>
              <a:rPr sz="800" spc="-30" dirty="0">
                <a:solidFill>
                  <a:srgbClr val="131528"/>
                </a:solidFill>
                <a:latin typeface="Arial"/>
                <a:cs typeface="Arial"/>
              </a:rPr>
              <a:t>e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tarda</a:t>
            </a:r>
            <a:r>
              <a:rPr sz="800" spc="-30" dirty="0">
                <a:solidFill>
                  <a:srgbClr val="624B42"/>
                </a:solidFill>
                <a:latin typeface="Arial"/>
                <a:cs typeface="Arial"/>
              </a:rPr>
              <a:t>n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t</a:t>
            </a:r>
            <a:r>
              <a:rPr sz="800" spc="-4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10F46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131528"/>
                </a:solidFill>
                <a:latin typeface="Arial"/>
                <a:cs typeface="Arial"/>
              </a:rPr>
              <a:t>se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R="1787525" algn="ctr">
              <a:lnSpc>
                <a:spcPct val="100000"/>
              </a:lnSpc>
              <a:spcBef>
                <a:spcPts val="455"/>
              </a:spcBef>
            </a:pPr>
            <a:r>
              <a:rPr sz="800" spc="-55" dirty="0">
                <a:solidFill>
                  <a:srgbClr val="442A3A"/>
                </a:solidFill>
                <a:latin typeface="Arial"/>
                <a:cs typeface="Arial"/>
              </a:rPr>
              <a:t>De</a:t>
            </a:r>
            <a:r>
              <a:rPr sz="800" spc="-55" dirty="0">
                <a:solidFill>
                  <a:srgbClr val="110F46"/>
                </a:solidFill>
                <a:latin typeface="Arial"/>
                <a:cs typeface="Arial"/>
              </a:rPr>
              <a:t>fi</a:t>
            </a:r>
            <a:r>
              <a:rPr sz="800" spc="-55" dirty="0">
                <a:solidFill>
                  <a:srgbClr val="624B42"/>
                </a:solidFill>
                <a:latin typeface="Arial"/>
                <a:cs typeface="Arial"/>
              </a:rPr>
              <a:t>n</a:t>
            </a:r>
            <a:r>
              <a:rPr sz="800" spc="-55" dirty="0">
                <a:solidFill>
                  <a:srgbClr val="6B5067"/>
                </a:solidFill>
                <a:latin typeface="Arial"/>
                <a:cs typeface="Arial"/>
              </a:rPr>
              <a:t>i</a:t>
            </a:r>
            <a:r>
              <a:rPr sz="800" spc="-55" dirty="0">
                <a:solidFill>
                  <a:srgbClr val="413B50"/>
                </a:solidFill>
                <a:latin typeface="Arial"/>
                <a:cs typeface="Arial"/>
              </a:rPr>
              <a:t>t</a:t>
            </a:r>
            <a:r>
              <a:rPr sz="800" spc="-5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800" spc="-55" dirty="0">
                <a:solidFill>
                  <a:srgbClr val="413B50"/>
                </a:solidFill>
                <a:latin typeface="Arial"/>
                <a:cs typeface="Arial"/>
              </a:rPr>
              <a:t>o</a:t>
            </a:r>
            <a:r>
              <a:rPr sz="800" spc="-55" dirty="0">
                <a:solidFill>
                  <a:srgbClr val="110F46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110F46"/>
                </a:solidFill>
                <a:latin typeface="Arial"/>
                <a:cs typeface="Arial"/>
              </a:rPr>
              <a:t> </a:t>
            </a:r>
            <a:r>
              <a:rPr sz="800" spc="-75" dirty="0">
                <a:solidFill>
                  <a:srgbClr val="131528"/>
                </a:solidFill>
                <a:latin typeface="Arial"/>
                <a:cs typeface="Arial"/>
              </a:rPr>
              <a:t>R</a:t>
            </a:r>
            <a:r>
              <a:rPr sz="800" spc="-75" dirty="0">
                <a:solidFill>
                  <a:srgbClr val="2D2844"/>
                </a:solidFill>
                <a:latin typeface="Arial"/>
                <a:cs typeface="Arial"/>
              </a:rPr>
              <a:t>etarda</a:t>
            </a:r>
            <a:r>
              <a:rPr sz="800" spc="-75" dirty="0">
                <a:solidFill>
                  <a:srgbClr val="110F46"/>
                </a:solidFill>
                <a:latin typeface="Arial"/>
                <a:cs typeface="Arial"/>
              </a:rPr>
              <a:t>nt</a:t>
            </a:r>
            <a:r>
              <a:rPr sz="800" spc="-75" dirty="0">
                <a:solidFill>
                  <a:srgbClr val="442A3A"/>
                </a:solidFill>
                <a:latin typeface="Arial"/>
                <a:cs typeface="Arial"/>
              </a:rPr>
              <a:t>s</a:t>
            </a:r>
            <a:r>
              <a:rPr sz="800" spc="-135" dirty="0">
                <a:solidFill>
                  <a:srgbClr val="442A3A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conta</a:t>
            </a:r>
            <a:r>
              <a:rPr sz="800" spc="-50" dirty="0">
                <a:solidFill>
                  <a:srgbClr val="723F26"/>
                </a:solidFill>
                <a:latin typeface="Arial"/>
                <a:cs typeface="Arial"/>
              </a:rPr>
              <a:t>i</a:t>
            </a:r>
            <a:r>
              <a:rPr sz="800" spc="-50" dirty="0">
                <a:solidFill>
                  <a:srgbClr val="442A3A"/>
                </a:solidFill>
                <a:latin typeface="Arial"/>
                <a:cs typeface="Arial"/>
              </a:rPr>
              <a:t>n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sa</a:t>
            </a:r>
            <a:r>
              <a:rPr sz="800" spc="-50" dirty="0">
                <a:solidFill>
                  <a:srgbClr val="5D9ED3"/>
                </a:solidFill>
                <a:latin typeface="Arial"/>
                <a:cs typeface="Arial"/>
              </a:rPr>
              <a:t>l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ts</a:t>
            </a:r>
            <a:r>
              <a:rPr sz="800" spc="-114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59312A"/>
                </a:solidFill>
                <a:latin typeface="Arial"/>
                <a:cs typeface="Arial"/>
              </a:rPr>
              <a:t>tha</a:t>
            </a:r>
            <a:r>
              <a:rPr sz="800" spc="-60" dirty="0">
                <a:solidFill>
                  <a:srgbClr val="2D2844"/>
                </a:solidFill>
                <a:latin typeface="Arial"/>
                <a:cs typeface="Arial"/>
              </a:rPr>
              <a:t>t</a:t>
            </a:r>
            <a:r>
              <a:rPr sz="800" spc="-114" dirty="0">
                <a:solidFill>
                  <a:srgbClr val="2D2844"/>
                </a:solidFill>
                <a:latin typeface="Arial"/>
                <a:cs typeface="Arial"/>
              </a:rPr>
              <a:t> </a:t>
            </a:r>
            <a:r>
              <a:rPr sz="800" spc="-95" dirty="0">
                <a:solidFill>
                  <a:srgbClr val="413B50"/>
                </a:solidFill>
                <a:latin typeface="Arial"/>
                <a:cs typeface="Arial"/>
              </a:rPr>
              <a:t>decrease</a:t>
            </a:r>
            <a:r>
              <a:rPr sz="800" spc="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624B42"/>
                </a:solidFill>
                <a:latin typeface="Arial"/>
                <a:cs typeface="Arial"/>
              </a:rPr>
              <a:t>fi</a:t>
            </a:r>
            <a:r>
              <a:rPr sz="800" spc="-35" dirty="0">
                <a:solidFill>
                  <a:srgbClr val="110F46"/>
                </a:solidFill>
                <a:latin typeface="Arial"/>
                <a:cs typeface="Arial"/>
              </a:rPr>
              <a:t>r</a:t>
            </a:r>
            <a:r>
              <a:rPr sz="800" spc="-35" dirty="0">
                <a:solidFill>
                  <a:srgbClr val="413B50"/>
                </a:solidFill>
                <a:latin typeface="Arial"/>
                <a:cs typeface="Arial"/>
              </a:rPr>
              <a:t>e</a:t>
            </a:r>
            <a:r>
              <a:rPr sz="800" spc="-12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ntens</a:t>
            </a:r>
            <a:r>
              <a:rPr sz="800" spc="-65" dirty="0">
                <a:solidFill>
                  <a:srgbClr val="570321"/>
                </a:solidFill>
                <a:latin typeface="Arial"/>
                <a:cs typeface="Arial"/>
              </a:rPr>
              <a:t>i</a:t>
            </a:r>
            <a:r>
              <a:rPr sz="800" spc="-65" dirty="0">
                <a:solidFill>
                  <a:srgbClr val="110F46"/>
                </a:solidFill>
                <a:latin typeface="Arial"/>
                <a:cs typeface="Arial"/>
              </a:rPr>
              <a:t>t</a:t>
            </a:r>
            <a:r>
              <a:rPr sz="800" spc="-65" dirty="0">
                <a:solidFill>
                  <a:srgbClr val="2D2844"/>
                </a:solidFill>
                <a:latin typeface="Arial"/>
                <a:cs typeface="Arial"/>
              </a:rPr>
              <a:t>y</a:t>
            </a:r>
            <a:r>
              <a:rPr sz="800" spc="-105" dirty="0">
                <a:solidFill>
                  <a:srgbClr val="2D2844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a</a:t>
            </a:r>
            <a:r>
              <a:rPr sz="800" spc="-65" dirty="0">
                <a:solidFill>
                  <a:srgbClr val="624B42"/>
                </a:solidFill>
                <a:latin typeface="Arial"/>
                <a:cs typeface="Arial"/>
              </a:rPr>
              <a:t>n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d</a:t>
            </a:r>
            <a:r>
              <a:rPr sz="800" spc="-14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42A3A"/>
                </a:solidFill>
                <a:latin typeface="Arial"/>
                <a:cs typeface="Arial"/>
              </a:rPr>
              <a:t>s</a:t>
            </a:r>
            <a:r>
              <a:rPr sz="800" spc="-60" dirty="0">
                <a:solidFill>
                  <a:srgbClr val="875231"/>
                </a:solidFill>
                <a:latin typeface="Arial"/>
                <a:cs typeface="Arial"/>
              </a:rPr>
              <a:t>l</a:t>
            </a:r>
            <a:r>
              <a:rPr sz="800" spc="-60" dirty="0">
                <a:solidFill>
                  <a:srgbClr val="2D2844"/>
                </a:solidFill>
                <a:latin typeface="Arial"/>
                <a:cs typeface="Arial"/>
              </a:rPr>
              <a:t>ow</a:t>
            </a:r>
            <a:r>
              <a:rPr sz="800" spc="-60" dirty="0">
                <a:solidFill>
                  <a:srgbClr val="364969"/>
                </a:solidFill>
                <a:latin typeface="Arial"/>
                <a:cs typeface="Arial"/>
              </a:rPr>
              <a:t>a</a:t>
            </a:r>
            <a:r>
              <a:rPr sz="800" spc="-60" dirty="0">
                <a:solidFill>
                  <a:srgbClr val="2D2844"/>
                </a:solidFill>
                <a:latin typeface="Arial"/>
                <a:cs typeface="Arial"/>
              </a:rPr>
              <a:t>dva</a:t>
            </a:r>
            <a:r>
              <a:rPr sz="800" spc="-60" dirty="0">
                <a:solidFill>
                  <a:srgbClr val="110F46"/>
                </a:solidFill>
                <a:latin typeface="Arial"/>
                <a:cs typeface="Arial"/>
              </a:rPr>
              <a:t>n</a:t>
            </a:r>
            <a:r>
              <a:rPr sz="800" spc="-60" dirty="0">
                <a:solidFill>
                  <a:srgbClr val="413B50"/>
                </a:solidFill>
                <a:latin typeface="Arial"/>
                <a:cs typeface="Arial"/>
              </a:rPr>
              <a:t>ceof</a:t>
            </a:r>
            <a:r>
              <a:rPr sz="800" spc="-30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61534"/>
                </a:solidFill>
                <a:latin typeface="Arial"/>
                <a:cs typeface="Arial"/>
              </a:rPr>
              <a:t>th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e</a:t>
            </a:r>
            <a:r>
              <a:rPr sz="800" spc="-125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110F46"/>
                </a:solidFill>
                <a:latin typeface="Arial"/>
                <a:cs typeface="Arial"/>
              </a:rPr>
              <a:t>fi</a:t>
            </a:r>
            <a:r>
              <a:rPr sz="800" spc="-45" dirty="0">
                <a:solidFill>
                  <a:srgbClr val="875231"/>
                </a:solidFill>
                <a:latin typeface="Arial"/>
                <a:cs typeface="Arial"/>
              </a:rPr>
              <a:t>r</a:t>
            </a:r>
            <a:r>
              <a:rPr sz="800" spc="-45" dirty="0">
                <a:solidFill>
                  <a:srgbClr val="413B50"/>
                </a:solidFill>
                <a:latin typeface="Arial"/>
                <a:cs typeface="Arial"/>
              </a:rPr>
              <a:t>e</a:t>
            </a:r>
            <a:r>
              <a:rPr sz="800" spc="-45" dirty="0">
                <a:solidFill>
                  <a:srgbClr val="836B6D"/>
                </a:solidFill>
                <a:latin typeface="Arial"/>
                <a:cs typeface="Arial"/>
              </a:rPr>
              <a:t>,</a:t>
            </a:r>
            <a:r>
              <a:rPr sz="800" spc="-125" dirty="0">
                <a:solidFill>
                  <a:srgbClr val="836B6D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eve</a:t>
            </a:r>
            <a:r>
              <a:rPr sz="800" spc="-50" dirty="0">
                <a:solidFill>
                  <a:srgbClr val="0A3B75"/>
                </a:solidFill>
                <a:latin typeface="Arial"/>
                <a:cs typeface="Arial"/>
              </a:rPr>
              <a:t>n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afte</a:t>
            </a:r>
            <a:r>
              <a:rPr sz="800" spc="-50" dirty="0">
                <a:solidFill>
                  <a:srgbClr val="4977A7"/>
                </a:solidFill>
                <a:latin typeface="Arial"/>
                <a:cs typeface="Arial"/>
              </a:rPr>
              <a:t>r</a:t>
            </a:r>
            <a:r>
              <a:rPr sz="800" spc="-125" dirty="0">
                <a:solidFill>
                  <a:srgbClr val="4977A7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61534"/>
                </a:solidFill>
                <a:latin typeface="Arial"/>
                <a:cs typeface="Arial"/>
              </a:rPr>
              <a:t>t</a:t>
            </a:r>
            <a:r>
              <a:rPr sz="800" spc="-50" dirty="0">
                <a:solidFill>
                  <a:srgbClr val="445B7E"/>
                </a:solidFill>
                <a:latin typeface="Arial"/>
                <a:cs typeface="Arial"/>
              </a:rPr>
              <a:t>h</a:t>
            </a:r>
            <a:r>
              <a:rPr sz="800" spc="-50" dirty="0">
                <a:solidFill>
                  <a:srgbClr val="413B50"/>
                </a:solidFill>
                <a:latin typeface="Arial"/>
                <a:cs typeface="Arial"/>
              </a:rPr>
              <a:t>ewa</a:t>
            </a:r>
            <a:r>
              <a:rPr sz="800" spc="-50" dirty="0">
                <a:solidFill>
                  <a:srgbClr val="59312A"/>
                </a:solidFill>
                <a:latin typeface="Arial"/>
                <a:cs typeface="Arial"/>
              </a:rPr>
              <a:t>te</a:t>
            </a:r>
            <a:r>
              <a:rPr sz="800" spc="-50" dirty="0">
                <a:solidFill>
                  <a:srgbClr val="461534"/>
                </a:solidFill>
                <a:latin typeface="Arial"/>
                <a:cs typeface="Arial"/>
              </a:rPr>
              <a:t>r</a:t>
            </a:r>
            <a:r>
              <a:rPr sz="800" spc="-100" dirty="0">
                <a:solidFill>
                  <a:srgbClr val="461534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45B7E"/>
                </a:solidFill>
                <a:latin typeface="Arial"/>
                <a:cs typeface="Arial"/>
              </a:rPr>
              <a:t>t</a:t>
            </a:r>
            <a:r>
              <a:rPr sz="800" spc="-65" dirty="0">
                <a:solidFill>
                  <a:srgbClr val="561823"/>
                </a:solidFill>
                <a:latin typeface="Arial"/>
                <a:cs typeface="Arial"/>
              </a:rPr>
              <a:t>h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ey</a:t>
            </a:r>
            <a:r>
              <a:rPr sz="800" spc="-100" dirty="0">
                <a:solidFill>
                  <a:srgbClr val="413B50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co</a:t>
            </a:r>
            <a:r>
              <a:rPr sz="800" spc="-65" dirty="0">
                <a:solidFill>
                  <a:srgbClr val="0A3B75"/>
                </a:solidFill>
                <a:latin typeface="Arial"/>
                <a:cs typeface="Arial"/>
              </a:rPr>
              <a:t>n</a:t>
            </a:r>
            <a:r>
              <a:rPr sz="800" spc="-65" dirty="0">
                <a:solidFill>
                  <a:srgbClr val="59312A"/>
                </a:solidFill>
                <a:latin typeface="Arial"/>
                <a:cs typeface="Arial"/>
              </a:rPr>
              <a:t>t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a</a:t>
            </a:r>
            <a:r>
              <a:rPr sz="800" spc="-65" dirty="0">
                <a:solidFill>
                  <a:srgbClr val="570321"/>
                </a:solidFill>
                <a:latin typeface="Arial"/>
                <a:cs typeface="Arial"/>
              </a:rPr>
              <a:t>i</a:t>
            </a:r>
            <a:r>
              <a:rPr sz="800" spc="-65" dirty="0">
                <a:solidFill>
                  <a:srgbClr val="0A3B75"/>
                </a:solidFill>
                <a:latin typeface="Arial"/>
                <a:cs typeface="Arial"/>
              </a:rPr>
              <a:t>n</a:t>
            </a:r>
            <a:r>
              <a:rPr sz="800" spc="-65" dirty="0">
                <a:solidFill>
                  <a:srgbClr val="442A3A"/>
                </a:solidFill>
                <a:latin typeface="Arial"/>
                <a:cs typeface="Arial"/>
              </a:rPr>
              <a:t>eva</a:t>
            </a:r>
            <a:r>
              <a:rPr sz="800" spc="-65" dirty="0">
                <a:solidFill>
                  <a:srgbClr val="364969"/>
                </a:solidFill>
                <a:latin typeface="Arial"/>
                <a:cs typeface="Arial"/>
              </a:rPr>
              <a:t>p</a:t>
            </a:r>
            <a:r>
              <a:rPr sz="800" spc="-65" dirty="0">
                <a:solidFill>
                  <a:srgbClr val="2D2844"/>
                </a:solidFill>
                <a:latin typeface="Arial"/>
                <a:cs typeface="Arial"/>
              </a:rPr>
              <a:t>o</a:t>
            </a:r>
            <a:r>
              <a:rPr sz="800" spc="-65" dirty="0">
                <a:solidFill>
                  <a:srgbClr val="875231"/>
                </a:solidFill>
                <a:latin typeface="Arial"/>
                <a:cs typeface="Arial"/>
              </a:rPr>
              <a:t>r</a:t>
            </a:r>
            <a:r>
              <a:rPr sz="800" spc="-65" dirty="0">
                <a:solidFill>
                  <a:srgbClr val="413B50"/>
                </a:solidFill>
                <a:latin typeface="Arial"/>
                <a:cs typeface="Arial"/>
              </a:rPr>
              <a:t>ates</a:t>
            </a:r>
            <a:r>
              <a:rPr sz="800" spc="-65" dirty="0">
                <a:solidFill>
                  <a:srgbClr val="59312A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04936" y="1827492"/>
          <a:ext cx="7699375" cy="482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1775">
                <a:tc rowSpan="3"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1" spc="-7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Chem</a:t>
                      </a:r>
                      <a:r>
                        <a:rPr sz="1000" b="1" spc="-7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ical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000" b="1" spc="-1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b="1" spc="-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00" b="1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000" b="1" spc="-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spc="-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b="1" spc="-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10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-1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[!</a:t>
                      </a:r>
                      <a:r>
                        <a:rPr sz="1000" b="1" spc="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00" b="1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000" b="1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ns</a:t>
                      </a:r>
                      <a:r>
                        <a:rPr sz="975" b="1" baseline="21367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75" baseline="21367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800" b="1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spc="-7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7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oun</a:t>
                      </a:r>
                      <a:r>
                        <a:rPr sz="800" b="1" spc="-7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ds</a:t>
                      </a:r>
                      <a:r>
                        <a:rPr sz="800" b="1" spc="-7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800" b="1" spc="-7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800" b="1" spc="-7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7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7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7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atep</a:t>
                      </a:r>
                      <a:r>
                        <a:rPr sz="800" b="1" spc="-7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-7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15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sz="800" b="1" spc="-60" dirty="0">
                          <a:solidFill>
                            <a:srgbClr val="5D0000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800" b="1" spc="-6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b="1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-6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800" b="1" spc="-6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spc="-4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-W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4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25" b="1" spc="-67" baseline="25252" dirty="0">
                          <a:solidFill>
                            <a:srgbClr val="59312A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825" baseline="25252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Helic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-4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Groun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spc="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ppl</a:t>
                      </a:r>
                      <a:r>
                        <a:rPr sz="800" b="1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905"/>
                        </a:lnSpc>
                      </a:pPr>
                      <a:r>
                        <a:rPr sz="800" b="1" spc="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b="1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114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b="1" dirty="0">
                          <a:solidFill>
                            <a:srgbClr val="00003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905"/>
                        </a:lnSpc>
                      </a:pP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05"/>
                        </a:lnSpc>
                      </a:pPr>
                      <a:r>
                        <a:rPr sz="800" b="1" spc="-6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Fixed-Tank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905"/>
                        </a:lnSpc>
                      </a:pP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ck</a:t>
                      </a:r>
                      <a:r>
                        <a:rPr sz="800" b="1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85">
                <a:tc gridSpan="7">
                  <a:txBody>
                    <a:bodyPr/>
                    <a:lstStyle/>
                    <a:p>
                      <a:pPr marL="83185">
                        <a:lnSpc>
                          <a:spcPts val="869"/>
                        </a:lnSpc>
                        <a:spcBef>
                          <a:spcPts val="90"/>
                        </a:spcBef>
                      </a:pPr>
                      <a:r>
                        <a:rPr sz="800" spc="-14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Dr11</a:t>
                      </a:r>
                      <a:r>
                        <a:rPr sz="800" spc="-1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-10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3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um-</a:t>
                      </a:r>
                      <a:r>
                        <a:rPr sz="800" spc="-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spc="-85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800" spc="-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800" spc="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mpo</a:t>
                      </a:r>
                      <a:r>
                        <a:rPr sz="800" spc="-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8135">
                        <a:lnSpc>
                          <a:spcPts val="94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MVP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ts val="940"/>
                        </a:lnSpc>
                        <a:spcBef>
                          <a:spcPts val="160"/>
                        </a:spcBef>
                      </a:pP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0.9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lb</a:t>
                      </a:r>
                      <a:r>
                        <a:rPr sz="800" spc="-5" dirty="0">
                          <a:solidFill>
                            <a:srgbClr val="857C9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75"/>
                        </a:lnSpc>
                      </a:pPr>
                      <a:r>
                        <a:rPr sz="10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VP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ts val="940"/>
                        </a:lnSpc>
                        <a:spcBef>
                          <a:spcPts val="209"/>
                        </a:spcBef>
                      </a:pP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sz="800" spc="-11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solidFill>
                            <a:srgbClr val="857C9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19"/>
                        </a:lnSpc>
                      </a:pPr>
                      <a:r>
                        <a:rPr sz="90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18135">
                        <a:lnSpc>
                          <a:spcPts val="94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rtr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ess</a:t>
                      </a:r>
                      <a:r>
                        <a:rPr sz="800" spc="-10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ts val="94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800" spc="-11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solidFill>
                            <a:srgbClr val="857C9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00"/>
                        </a:lnSpc>
                      </a:pPr>
                      <a:r>
                        <a:rPr sz="10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 gridSpan="7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Drv</a:t>
                      </a:r>
                      <a:r>
                        <a:rPr sz="800" spc="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Concent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-10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3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Gum-</a:t>
                      </a:r>
                      <a:r>
                        <a:rPr sz="800" spc="-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thi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ck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ned</a:t>
                      </a:r>
                      <a:r>
                        <a:rPr sz="800" spc="-2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spc="-9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Tempora</a:t>
                      </a:r>
                      <a:r>
                        <a:rPr sz="800" spc="-2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ry</a:t>
                      </a:r>
                      <a:r>
                        <a:rPr sz="800" spc="-3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318135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1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259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sz="800" dirty="0">
                          <a:solidFill>
                            <a:srgbClr val="23709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130" dirty="0">
                          <a:solidFill>
                            <a:srgbClr val="2370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solidFill>
                            <a:srgbClr val="857C9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18005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93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70">
                <a:tc gridSpan="7">
                  <a:txBody>
                    <a:bodyPr/>
                    <a:lstStyle/>
                    <a:p>
                      <a:pPr marL="83820">
                        <a:lnSpc>
                          <a:spcPts val="869"/>
                        </a:lnSpc>
                        <a:spcBef>
                          <a:spcPts val="545"/>
                        </a:spcBef>
                      </a:pPr>
                      <a:r>
                        <a:rPr sz="800" spc="-5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Wet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800" spc="-2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800" spc="-1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7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m-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ickened</a:t>
                      </a:r>
                      <a:r>
                        <a:rPr sz="800" spc="-2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spc="-9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-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man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Tempo</a:t>
                      </a:r>
                      <a:r>
                        <a:rPr sz="800" spc="-2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arv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2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R="46990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0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24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440055" algn="r">
                        <a:lnSpc>
                          <a:spcPts val="94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24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95A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15"/>
                        </a:lnSpc>
                        <a:spcBef>
                          <a:spcPts val="185"/>
                        </a:spcBef>
                      </a:pP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75"/>
                        </a:lnSpc>
                      </a:pPr>
                      <a:r>
                        <a:rPr sz="10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0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24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95A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940"/>
                        </a:lnSpc>
                        <a:spcBef>
                          <a:spcPts val="209"/>
                        </a:spcBef>
                      </a:pPr>
                      <a:r>
                        <a:rPr sz="800" spc="-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2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5:</a:t>
                      </a:r>
                      <a:r>
                        <a:rPr sz="800" spc="-2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19"/>
                        </a:lnSpc>
                      </a:pPr>
                      <a:r>
                        <a:rPr sz="90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R="467359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24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940"/>
                        </a:lnSpc>
                        <a:spcBef>
                          <a:spcPts val="209"/>
                        </a:spcBef>
                      </a:pP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00"/>
                        </a:lnSpc>
                      </a:pPr>
                      <a:r>
                        <a:rPr sz="10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50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3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3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ortress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3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3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spc="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4:</a:t>
                      </a:r>
                      <a:r>
                        <a:rPr sz="800" spc="3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575">
                <a:tc gridSpan="7">
                  <a:txBody>
                    <a:bodyPr/>
                    <a:lstStyle/>
                    <a:p>
                      <a:pPr marL="85090">
                        <a:lnSpc>
                          <a:spcPts val="869"/>
                        </a:lnSpc>
                        <a:spcBef>
                          <a:spcPts val="254"/>
                        </a:spcBef>
                      </a:pPr>
                      <a:r>
                        <a:rPr sz="800" b="1" spc="-7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Wet</a:t>
                      </a:r>
                      <a:r>
                        <a:rPr sz="800" b="1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800" b="1" spc="-4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800" b="1" spc="-10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6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m-</a:t>
                      </a:r>
                      <a:r>
                        <a:rPr sz="800" b="1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b="1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ickened</a:t>
                      </a:r>
                      <a:r>
                        <a:rPr sz="800" b="1" spc="-4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b="1" spc="-12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Tem</a:t>
                      </a:r>
                      <a:r>
                        <a:rPr sz="800" b="1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ry</a:t>
                      </a:r>
                      <a:r>
                        <a:rPr sz="800" b="1" spc="-1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24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2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5:</a:t>
                      </a:r>
                      <a:r>
                        <a:rPr sz="800" spc="-2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2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2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19"/>
                        </a:lnSpc>
                      </a:pPr>
                      <a:r>
                        <a:rPr sz="90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2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125"/>
                        </a:lnSpc>
                      </a:pPr>
                      <a:r>
                        <a:rPr sz="13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90">
                <a:tc gridSpan="7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atm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-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spc="-9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1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800" b="1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orab</a:t>
                      </a:r>
                      <a:r>
                        <a:rPr sz="800" b="1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baseline="18518" dirty="0">
                          <a:solidFill>
                            <a:srgbClr val="2D2844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 baseline="18518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795B4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1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5.5</a:t>
                      </a:r>
                      <a:r>
                        <a:rPr sz="800" spc="-1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:1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10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R="461009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Ph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795B4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LC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940"/>
                        </a:lnSpc>
                        <a:spcBef>
                          <a:spcPts val="209"/>
                        </a:spcBef>
                      </a:pP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2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2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:1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5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15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90830">
                        <a:lnSpc>
                          <a:spcPts val="94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795B4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fy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640"/>
                        </a:lnSpc>
                        <a:spcBef>
                          <a:spcPts val="459"/>
                        </a:spcBef>
                      </a:pPr>
                      <a:r>
                        <a:rPr sz="5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2D284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10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795B4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LC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20W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55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2D284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20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82575">
                        <a:lnSpc>
                          <a:spcPts val="915"/>
                        </a:lnSpc>
                        <a:spcBef>
                          <a:spcPts val="160"/>
                        </a:spcBef>
                      </a:pPr>
                      <a:r>
                        <a:rPr sz="800" spc="-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sz="800" spc="9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60Q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2D284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819"/>
                        </a:lnSpc>
                      </a:pPr>
                      <a:r>
                        <a:rPr sz="8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08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91465">
                        <a:lnSpc>
                          <a:spcPts val="915"/>
                        </a:lnSpc>
                        <a:spcBef>
                          <a:spcPts val="185"/>
                        </a:spcBef>
                      </a:pP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Ko</a:t>
                      </a:r>
                      <a:r>
                        <a:rPr sz="800" spc="-5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5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640"/>
                        </a:lnSpc>
                        <a:spcBef>
                          <a:spcPts val="459"/>
                        </a:spcBef>
                      </a:pPr>
                      <a:r>
                        <a:rPr sz="55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065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2D284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865"/>
                        </a:lnSpc>
                      </a:pPr>
                      <a:r>
                        <a:rPr sz="850" dirty="0">
                          <a:solidFill>
                            <a:srgbClr val="131528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1065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100"/>
                        </a:lnSpc>
                      </a:pPr>
                      <a:r>
                        <a:rPr sz="12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0915">
                <a:tc gridSpan="7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800" spc="-11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Qua</a:t>
                      </a:r>
                      <a:r>
                        <a:rPr sz="80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dirty="0">
                          <a:solidFill>
                            <a:srgbClr val="0C4F8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Notes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265" indent="-10160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050308"/>
                        </a:buClr>
                        <a:buChar char="•"/>
                        <a:tabLst>
                          <a:tab pos="342900" algn="l"/>
                        </a:tabLst>
                      </a:pPr>
                      <a:r>
                        <a:rPr sz="800" spc="-55" dirty="0">
                          <a:solidFill>
                            <a:srgbClr val="00003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5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12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800" spc="-55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5" dirty="0">
                          <a:solidFill>
                            <a:srgbClr val="913D2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800" spc="-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sz="800" spc="-7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14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comp</a:t>
                      </a:r>
                      <a:r>
                        <a:rPr sz="800" spc="-4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4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esw</a:t>
                      </a:r>
                      <a:r>
                        <a:rPr sz="800" spc="-4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800" spc="-45" dirty="0">
                          <a:solidFill>
                            <a:srgbClr val="445B7E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4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800" spc="-114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equ</a:t>
                      </a:r>
                      <a:r>
                        <a:rPr sz="800" spc="-6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65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800" spc="-6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sof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70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7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8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800" spc="-6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0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0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6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43840">
                        <a:lnSpc>
                          <a:spcPts val="925"/>
                        </a:lnSpc>
                        <a:spcBef>
                          <a:spcPts val="95"/>
                        </a:spcBef>
                      </a:pPr>
                      <a:r>
                        <a:rPr sz="800" spc="4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9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Cond</a:t>
                      </a:r>
                      <a:r>
                        <a:rPr sz="800" spc="-6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6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1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5" dirty="0">
                          <a:solidFill>
                            <a:srgbClr val="3D032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035BA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fied</a:t>
                      </a:r>
                      <a:r>
                        <a:rPr sz="800" spc="-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800" spc="-1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800" spc="-6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6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65" dirty="0">
                          <a:solidFill>
                            <a:srgbClr val="A75D2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800" spc="-12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wi</a:t>
                      </a:r>
                      <a:r>
                        <a:rPr sz="800" spc="-3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spc="-3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30" dirty="0">
                          <a:solidFill>
                            <a:srgbClr val="5D85A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30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30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equ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emen</a:t>
                      </a:r>
                      <a:r>
                        <a:rPr sz="800" spc="-55" dirty="0">
                          <a:solidFill>
                            <a:srgbClr val="445B7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10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114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spec</a:t>
                      </a:r>
                      <a:r>
                        <a:rPr sz="800" spc="-5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cat</a:t>
                      </a:r>
                      <a:r>
                        <a:rPr sz="800" spc="-5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nf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1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bo</a:t>
                      </a:r>
                      <a:r>
                        <a:rPr sz="800" spc="-60" dirty="0">
                          <a:solidFill>
                            <a:srgbClr val="56182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atoryeva</a:t>
                      </a:r>
                      <a:r>
                        <a:rPr sz="800" spc="-60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800" spc="-6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6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;a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fie</a:t>
                      </a:r>
                      <a:r>
                        <a:rPr sz="800" spc="-45" dirty="0">
                          <a:solidFill>
                            <a:srgbClr val="62759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4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12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eva</a:t>
                      </a:r>
                      <a:r>
                        <a:rPr sz="800" spc="-50" dirty="0">
                          <a:solidFill>
                            <a:srgbClr val="5D9ED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0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sreq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0" dirty="0">
                          <a:solidFill>
                            <a:srgbClr val="723F2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800" spc="-50" dirty="0">
                          <a:solidFill>
                            <a:srgbClr val="265482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800" spc="-5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4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lu</a:t>
                      </a:r>
                      <a:r>
                        <a:rPr sz="8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800" spc="-12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qua</a:t>
                      </a:r>
                      <a:r>
                        <a:rPr sz="800" spc="-55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cat</a:t>
                      </a:r>
                      <a:r>
                        <a:rPr sz="800" spc="-5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36220">
                        <a:lnSpc>
                          <a:spcPts val="925"/>
                        </a:lnSpc>
                      </a:pPr>
                      <a:r>
                        <a:rPr sz="650" i="1" spc="-3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I',</a:t>
                      </a:r>
                      <a:r>
                        <a:rPr sz="650" i="1" spc="2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erim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5" dirty="0">
                          <a:solidFill>
                            <a:srgbClr val="2A0042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-5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5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800" spc="-12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2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800" spc="-7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7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75" dirty="0">
                          <a:solidFill>
                            <a:srgbClr val="386695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800" spc="-7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7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7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7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800" spc="-9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4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4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4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800" spc="-8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-5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5" dirty="0">
                          <a:solidFill>
                            <a:srgbClr val="445B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eq</a:t>
                      </a:r>
                      <a:r>
                        <a:rPr sz="800" spc="-5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-5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800" spc="-55" dirty="0">
                          <a:solidFill>
                            <a:srgbClr val="56182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ppe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5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00" spc="-1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8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3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8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800" spc="-12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60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6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fica</a:t>
                      </a:r>
                      <a:r>
                        <a:rPr sz="800" spc="-60" dirty="0">
                          <a:solidFill>
                            <a:srgbClr val="87523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0" dirty="0">
                          <a:solidFill>
                            <a:srgbClr val="A75D2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6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0" dirty="0">
                          <a:solidFill>
                            <a:srgbClr val="643B6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105" dirty="0">
                          <a:solidFill>
                            <a:srgbClr val="643B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3D0328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4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esu</a:t>
                      </a:r>
                      <a:r>
                        <a:rPr sz="800" spc="-5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3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12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4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4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45" dirty="0">
                          <a:solidFill>
                            <a:srgbClr val="2654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eva</a:t>
                      </a:r>
                      <a:r>
                        <a:rPr sz="800" spc="-4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800" spc="-4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4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4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req</a:t>
                      </a:r>
                      <a:r>
                        <a:rPr sz="800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4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800" spc="-4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4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4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2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3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35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30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800" spc="-75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7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75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75" dirty="0">
                          <a:solidFill>
                            <a:srgbClr val="386695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spc="-7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75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40665">
                        <a:lnSpc>
                          <a:spcPts val="925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800" spc="-9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1F2A67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1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800" dirty="0">
                          <a:solidFill>
                            <a:srgbClr val="445B7E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3D032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ied</a:t>
                      </a:r>
                      <a:r>
                        <a:rPr sz="800" spc="-9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6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4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app</a:t>
                      </a:r>
                      <a:r>
                        <a:rPr sz="800" spc="-5" dirty="0">
                          <a:solidFill>
                            <a:srgbClr val="2A004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A004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spc="-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035BA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5570" indent="-64769">
                        <a:lnSpc>
                          <a:spcPts val="880"/>
                        </a:lnSpc>
                        <a:buClr>
                          <a:srgbClr val="2D2844"/>
                        </a:buClr>
                        <a:buAutoNum type="arabicPlain" startAt="2"/>
                        <a:tabLst>
                          <a:tab pos="116205" algn="l"/>
                        </a:tabLst>
                      </a:pPr>
                      <a:r>
                        <a:rPr sz="800" spc="-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3D03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5" dirty="0">
                          <a:solidFill>
                            <a:srgbClr val="445B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75" dirty="0">
                          <a:solidFill>
                            <a:srgbClr val="461534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eatmen</a:t>
                      </a:r>
                      <a:r>
                        <a:rPr sz="800" spc="-75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00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egory</a:t>
                      </a:r>
                      <a:r>
                        <a:rPr sz="800" spc="-55" dirty="0">
                          <a:solidFill>
                            <a:srgbClr val="56182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1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800" spc="-12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800" spc="-2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ev</a:t>
                      </a:r>
                      <a:r>
                        <a:rPr sz="800" spc="-7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7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7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7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800" spc="-1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durab</a:t>
                      </a:r>
                      <a:r>
                        <a:rPr sz="800" spc="-60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035BA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0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ty</a:t>
                      </a:r>
                      <a:r>
                        <a:rPr sz="800" spc="-10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5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95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wea</a:t>
                      </a:r>
                      <a:r>
                        <a:rPr sz="800" spc="-75" dirty="0">
                          <a:solidFill>
                            <a:srgbClr val="386695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800" spc="-75" dirty="0">
                          <a:solidFill>
                            <a:srgbClr val="6B506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7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ng.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5570" indent="-66040">
                        <a:lnSpc>
                          <a:spcPts val="830"/>
                        </a:lnSpc>
                        <a:buClr>
                          <a:srgbClr val="131528"/>
                        </a:buClr>
                        <a:buAutoNum type="arabicPlain" startAt="2"/>
                        <a:tabLst>
                          <a:tab pos="116205" algn="l"/>
                        </a:tabLst>
                      </a:pPr>
                      <a:r>
                        <a:rPr sz="800" spc="-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8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spc="-8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8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8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800" spc="-8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8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10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7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7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7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9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sw</a:t>
                      </a:r>
                      <a:r>
                        <a:rPr sz="800" spc="-40" dirty="0">
                          <a:solidFill>
                            <a:srgbClr val="5D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800" spc="-4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ngbe</a:t>
                      </a:r>
                      <a:r>
                        <a:rPr sz="800" spc="-4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tw</a:t>
                      </a:r>
                      <a:r>
                        <a:rPr sz="800" spc="-4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4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9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3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uct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rom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30" dirty="0">
                          <a:solidFill>
                            <a:srgbClr val="2A83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3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ffe</a:t>
                      </a:r>
                      <a:r>
                        <a:rPr sz="800" spc="-30" dirty="0">
                          <a:solidFill>
                            <a:srgbClr val="0C4F8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manu</a:t>
                      </a:r>
                      <a:r>
                        <a:rPr sz="800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fa</a:t>
                      </a: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0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0" dirty="0">
                          <a:solidFill>
                            <a:srgbClr val="836B6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100" dirty="0">
                          <a:solidFill>
                            <a:srgbClr val="836B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2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800" spc="-20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11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1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800" spc="-1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nk</a:t>
                      </a:r>
                      <a:r>
                        <a:rPr sz="800" spc="-10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11C7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800" spc="-4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4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40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135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4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4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4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s-m</a:t>
                      </a:r>
                      <a:r>
                        <a:rPr sz="800" spc="-4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00" spc="-45" dirty="0">
                          <a:solidFill>
                            <a:srgbClr val="5D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4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9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3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800" spc="-3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3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uct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8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increa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ema</a:t>
                      </a:r>
                      <a:r>
                        <a:rPr sz="800" spc="-35" dirty="0">
                          <a:solidFill>
                            <a:srgbClr val="2A134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5" dirty="0">
                          <a:solidFill>
                            <a:srgbClr val="1F0A1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nc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35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800" spc="-3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3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75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cl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4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4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40" dirty="0">
                          <a:solidFill>
                            <a:srgbClr val="5D000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4300" indent="-65405">
                        <a:lnSpc>
                          <a:spcPts val="885"/>
                        </a:lnSpc>
                        <a:buClr>
                          <a:srgbClr val="461534"/>
                        </a:buClr>
                        <a:buAutoNum type="arabicPlain" startAt="2"/>
                        <a:tabLst>
                          <a:tab pos="114935" algn="l"/>
                        </a:tabLst>
                      </a:pPr>
                      <a:r>
                        <a:rPr sz="900" spc="-60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-35" dirty="0">
                          <a:solidFill>
                            <a:srgbClr val="05030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6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hese</a:t>
                      </a:r>
                      <a:r>
                        <a:rPr sz="800" spc="-65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65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sz="800" spc="-65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6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cts</a:t>
                      </a:r>
                      <a:r>
                        <a:rPr sz="800" spc="-1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8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75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800" spc="-7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70" dirty="0">
                          <a:solidFill>
                            <a:srgbClr val="5259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7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110" dirty="0">
                          <a:solidFill>
                            <a:srgbClr val="3A1C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1336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obe</a:t>
                      </a:r>
                      <a:r>
                        <a:rPr sz="800" spc="-5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-60" dirty="0">
                          <a:solidFill>
                            <a:srgbClr val="5D9ED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60" dirty="0">
                          <a:solidFill>
                            <a:srgbClr val="A75D2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sz="800" spc="-60" dirty="0">
                          <a:solidFill>
                            <a:srgbClr val="0C4F8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800" spc="-6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sz="800" spc="-60" dirty="0">
                          <a:solidFill>
                            <a:srgbClr val="05030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6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xe</a:t>
                      </a:r>
                      <a:r>
                        <a:rPr sz="800" spc="-6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13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6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60" dirty="0">
                          <a:solidFill>
                            <a:srgbClr val="4977A7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eady</a:t>
                      </a:r>
                      <a:r>
                        <a:rPr sz="800" spc="-6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6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6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seas</a:t>
                      </a:r>
                      <a:r>
                        <a:rPr sz="800" spc="-85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7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etrea</a:t>
                      </a:r>
                      <a:r>
                        <a:rPr sz="800" spc="-70" dirty="0">
                          <a:solidFill>
                            <a:srgbClr val="0A3B7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7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sz="800" spc="-7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1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em</a:t>
                      </a:r>
                      <a:r>
                        <a:rPr sz="800" spc="-5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800" spc="-50" dirty="0">
                          <a:solidFill>
                            <a:srgbClr val="A75D2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om</a:t>
                      </a:r>
                      <a:r>
                        <a:rPr sz="800" spc="-50" dirty="0">
                          <a:solidFill>
                            <a:srgbClr val="5D9ED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00" spc="-50" dirty="0">
                          <a:solidFill>
                            <a:srgbClr val="0C4F8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800" spc="-5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sha</a:t>
                      </a:r>
                      <a:r>
                        <a:rPr sz="800" spc="-50" dirty="0">
                          <a:solidFill>
                            <a:srgbClr val="57032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2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6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60" dirty="0">
                          <a:solidFill>
                            <a:srgbClr val="624B42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6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13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442A3A"/>
                          </a:solidFill>
                          <a:latin typeface="Arial"/>
                          <a:cs typeface="Arial"/>
                        </a:rPr>
                        <a:t>pl</a:t>
                      </a:r>
                      <a:r>
                        <a:rPr sz="800" spc="-50" dirty="0">
                          <a:solidFill>
                            <a:srgbClr val="36496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800" spc="-50" dirty="0">
                          <a:solidFill>
                            <a:srgbClr val="2D284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0" dirty="0">
                          <a:solidFill>
                            <a:srgbClr val="131528"/>
                          </a:solidFill>
                          <a:latin typeface="Arial"/>
                          <a:cs typeface="Arial"/>
                        </a:rPr>
                        <a:t>ft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0" dirty="0">
                          <a:solidFill>
                            <a:srgbClr val="59312A"/>
                          </a:solidFill>
                          <a:latin typeface="Arial"/>
                          <a:cs typeface="Arial"/>
                        </a:rPr>
                        <a:t>pu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0" dirty="0">
                          <a:solidFill>
                            <a:srgbClr val="413B50"/>
                          </a:solidFill>
                          <a:latin typeface="Arial"/>
                          <a:cs typeface="Arial"/>
                        </a:rPr>
                        <a:t>chase</a:t>
                      </a:r>
                      <a:r>
                        <a:rPr sz="800" spc="-50" dirty="0">
                          <a:solidFill>
                            <a:srgbClr val="110F46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81" y="105788"/>
            <a:ext cx="7291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Victoria</a:t>
            </a:r>
            <a:r>
              <a:rPr spc="-25" dirty="0"/>
              <a:t> </a:t>
            </a:r>
            <a:r>
              <a:rPr spc="-5" dirty="0"/>
              <a:t>State,</a:t>
            </a:r>
            <a:r>
              <a:rPr spc="-25" dirty="0"/>
              <a:t> </a:t>
            </a:r>
            <a:r>
              <a:rPr spc="-5" dirty="0"/>
              <a:t>Australia</a:t>
            </a:r>
          </a:p>
          <a:p>
            <a:pPr marL="12700">
              <a:lnSpc>
                <a:spcPct val="100000"/>
              </a:lnSpc>
            </a:pPr>
            <a:r>
              <a:rPr dirty="0"/>
              <a:t>2021</a:t>
            </a:r>
            <a:r>
              <a:rPr spc="-20" dirty="0"/>
              <a:t> </a:t>
            </a:r>
            <a:r>
              <a:rPr spc="-5" dirty="0"/>
              <a:t>Fortress</a:t>
            </a:r>
            <a:r>
              <a:rPr spc="-15" dirty="0"/>
              <a:t> </a:t>
            </a:r>
            <a:r>
              <a:rPr spc="-5" dirty="0"/>
              <a:t>Fire</a:t>
            </a:r>
            <a:r>
              <a:rPr spc="5" dirty="0"/>
              <a:t> </a:t>
            </a:r>
            <a:r>
              <a:rPr spc="-5" dirty="0"/>
              <a:t>Retardant</a:t>
            </a:r>
            <a:r>
              <a:rPr spc="-20" dirty="0"/>
              <a:t> </a:t>
            </a:r>
            <a:r>
              <a:rPr spc="-5" dirty="0"/>
              <a:t>Test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1" y="1479803"/>
            <a:ext cx="4303775" cy="24216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1" y="3982212"/>
            <a:ext cx="4303775" cy="2420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391" y="3982211"/>
            <a:ext cx="4303775" cy="28026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64" y="1348740"/>
            <a:ext cx="4273295" cy="25526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6115" y="88392"/>
            <a:ext cx="3992879" cy="1542415"/>
            <a:chOff x="166115" y="88392"/>
            <a:chExt cx="3992879" cy="1542415"/>
          </a:xfrm>
        </p:grpSpPr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03" y="106681"/>
              <a:ext cx="3954779" cy="15041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165" y="107442"/>
              <a:ext cx="3954779" cy="1504315"/>
            </a:xfrm>
            <a:custGeom>
              <a:avLst/>
              <a:gdLst/>
              <a:ahLst/>
              <a:cxnLst/>
              <a:rect l="l" t="t" r="r" b="b"/>
              <a:pathLst>
                <a:path w="3954779" h="1504315">
                  <a:moveTo>
                    <a:pt x="0" y="0"/>
                  </a:moveTo>
                  <a:lnTo>
                    <a:pt x="3954779" y="0"/>
                  </a:lnTo>
                  <a:lnTo>
                    <a:pt x="3954779" y="1503857"/>
                  </a:lnTo>
                  <a:lnTo>
                    <a:pt x="0" y="150385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4638" y="2232460"/>
            <a:ext cx="752729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564765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The Business Side of Forest Health,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Natural Resource Protection and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Preparedness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Defense……	</a:t>
            </a:r>
            <a:r>
              <a:rPr sz="3200" b="1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Look</a:t>
            </a:r>
            <a:r>
              <a:rPr sz="3200" b="1" i="1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at</a:t>
            </a:r>
            <a:r>
              <a:rPr sz="3200" b="1" i="1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other</a:t>
            </a:r>
            <a:r>
              <a:rPr sz="3200" b="1" i="1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than</a:t>
            </a:r>
            <a:r>
              <a:rPr sz="3200" b="1" i="1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Federal </a:t>
            </a:r>
            <a:r>
              <a:rPr sz="3200" b="1" i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markets</a:t>
            </a:r>
            <a:r>
              <a:rPr sz="3200" b="1" i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for</a:t>
            </a:r>
            <a:r>
              <a:rPr sz="3200" b="1" i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additional</a:t>
            </a:r>
            <a:r>
              <a:rPr sz="3200" b="1" i="1" u="sng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638" y="6263440"/>
            <a:ext cx="41960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00AEEE"/>
                </a:solidFill>
                <a:latin typeface="Arial"/>
                <a:cs typeface="Arial"/>
              </a:rPr>
              <a:t>P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rese</a:t>
            </a:r>
            <a:r>
              <a:rPr sz="1600" b="1" spc="-60" dirty="0">
                <a:solidFill>
                  <a:srgbClr val="00AEEE"/>
                </a:solidFill>
                <a:latin typeface="Arial"/>
                <a:cs typeface="Arial"/>
              </a:rPr>
              <a:t>nt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00AEEE"/>
                </a:solidFill>
                <a:latin typeface="Arial"/>
                <a:cs typeface="Arial"/>
              </a:rPr>
              <a:t>d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AEEE"/>
                </a:solidFill>
                <a:latin typeface="Arial"/>
                <a:cs typeface="Arial"/>
              </a:rPr>
              <a:t>b</a:t>
            </a:r>
            <a:r>
              <a:rPr sz="1600" b="1" spc="-90" dirty="0">
                <a:solidFill>
                  <a:srgbClr val="00AEEE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00AEEE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Burnham,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CEO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Fortress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90" y="1360665"/>
            <a:ext cx="63000" cy="630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2" y="1300645"/>
            <a:ext cx="846286" cy="2342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256" y="1296035"/>
            <a:ext cx="1922576" cy="2388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97612"/>
            <a:ext cx="8185784" cy="13474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5" dirty="0">
                <a:solidFill>
                  <a:srgbClr val="F4DE39"/>
                </a:solidFill>
                <a:latin typeface="Corbel"/>
                <a:cs typeface="Corbel"/>
              </a:rPr>
              <a:t>IMPLICATIONS</a:t>
            </a:r>
            <a:r>
              <a:rPr sz="3200" spc="-145" dirty="0">
                <a:solidFill>
                  <a:srgbClr val="F4DE39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4DE39"/>
                </a:solidFill>
                <a:latin typeface="Corbel"/>
                <a:cs typeface="Corbel"/>
              </a:rPr>
              <a:t>OF</a:t>
            </a:r>
            <a:r>
              <a:rPr sz="3200" spc="-110" dirty="0">
                <a:solidFill>
                  <a:srgbClr val="F4DE39"/>
                </a:solidFill>
                <a:latin typeface="Corbel"/>
                <a:cs typeface="Corbel"/>
              </a:rPr>
              <a:t> </a:t>
            </a:r>
            <a:r>
              <a:rPr sz="3200" spc="-50" dirty="0">
                <a:solidFill>
                  <a:srgbClr val="F4DE39"/>
                </a:solidFill>
                <a:latin typeface="Corbel"/>
                <a:cs typeface="Corbel"/>
              </a:rPr>
              <a:t>UNHEALTHY</a:t>
            </a:r>
            <a:r>
              <a:rPr sz="3200" spc="-15" dirty="0">
                <a:solidFill>
                  <a:srgbClr val="F4DE39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4DE39"/>
                </a:solidFill>
                <a:latin typeface="Corbel"/>
                <a:cs typeface="Corbel"/>
              </a:rPr>
              <a:t>FORESTS</a:t>
            </a:r>
            <a:r>
              <a:rPr sz="3200" spc="-35" dirty="0">
                <a:solidFill>
                  <a:srgbClr val="F4DE39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4DE39"/>
                </a:solidFill>
                <a:latin typeface="Corbel"/>
                <a:cs typeface="Corbel"/>
              </a:rPr>
              <a:t>and </a:t>
            </a:r>
            <a:r>
              <a:rPr sz="3200" spc="-640" dirty="0">
                <a:solidFill>
                  <a:srgbClr val="F4DE39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orbel"/>
                <a:cs typeface="Corbel"/>
              </a:rPr>
              <a:t>LONGER</a:t>
            </a:r>
            <a:r>
              <a:rPr sz="3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FIRE</a:t>
            </a:r>
            <a:r>
              <a:rPr sz="3200" spc="-9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rbel"/>
                <a:cs typeface="Corbel"/>
              </a:rPr>
              <a:t>SEASONS…</a:t>
            </a:r>
            <a:endParaRPr sz="3200">
              <a:latin typeface="Corbel"/>
              <a:cs typeface="Corbel"/>
            </a:endParaRPr>
          </a:p>
          <a:p>
            <a:pPr marL="1420495">
              <a:lnSpc>
                <a:spcPct val="100000"/>
              </a:lnSpc>
              <a:spcBef>
                <a:spcPts val="650"/>
              </a:spcBef>
              <a:tabLst>
                <a:tab pos="5715000" algn="l"/>
              </a:tabLst>
            </a:pPr>
            <a:r>
              <a:rPr sz="2000" dirty="0">
                <a:solidFill>
                  <a:srgbClr val="FF0000"/>
                </a:solidFill>
              </a:rPr>
              <a:t>“FIRE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SEASONS”;	</a:t>
            </a:r>
            <a:r>
              <a:rPr sz="2000" spc="-5" dirty="0">
                <a:solidFill>
                  <a:srgbClr val="FF0000"/>
                </a:solidFill>
              </a:rPr>
              <a:t>Fire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Environment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1676222"/>
            <a:ext cx="56591" cy="565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5" y="1618183"/>
            <a:ext cx="4495177" cy="2145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59" y="1618183"/>
            <a:ext cx="2000529" cy="2145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1974926"/>
            <a:ext cx="56591" cy="565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26" y="1916887"/>
            <a:ext cx="7914843" cy="2145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2272106"/>
            <a:ext cx="56591" cy="565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22737" y="2214067"/>
            <a:ext cx="6242685" cy="214629"/>
            <a:chOff x="922737" y="2214067"/>
            <a:chExt cx="6242685" cy="214629"/>
          </a:xfrm>
        </p:grpSpPr>
        <p:pic>
          <p:nvPicPr>
            <p:cNvPr id="14" name="object 1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737" y="2214067"/>
              <a:ext cx="1634902" cy="2145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763" y="2311171"/>
              <a:ext cx="61722" cy="202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7164" y="2214067"/>
              <a:ext cx="4507680" cy="198793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39" y="2259266"/>
            <a:ext cx="349745" cy="16932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887" y="2216848"/>
            <a:ext cx="843318" cy="21174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90" y="2630157"/>
            <a:ext cx="63000" cy="630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55" y="2565527"/>
            <a:ext cx="6773252" cy="2388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2945714"/>
            <a:ext cx="56591" cy="5659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918942" y="2887675"/>
            <a:ext cx="8077834" cy="461645"/>
            <a:chOff x="918942" y="2887675"/>
            <a:chExt cx="8077834" cy="461645"/>
          </a:xfrm>
        </p:grpSpPr>
        <p:pic>
          <p:nvPicPr>
            <p:cNvPr id="23" name="object 23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626" y="2887675"/>
              <a:ext cx="8074863" cy="214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942" y="3134563"/>
              <a:ext cx="3232725" cy="214528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3489782"/>
            <a:ext cx="56591" cy="5659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932675" y="3431743"/>
            <a:ext cx="7577455" cy="214629"/>
            <a:chOff x="932675" y="3431743"/>
            <a:chExt cx="7577455" cy="214629"/>
          </a:xfrm>
        </p:grpSpPr>
        <p:pic>
          <p:nvPicPr>
            <p:cNvPr id="27" name="object 27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75" y="3431743"/>
              <a:ext cx="3042221" cy="2145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987" y="3438207"/>
              <a:ext cx="251612" cy="1626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687" y="3528847"/>
              <a:ext cx="61721" cy="202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4446" y="3434537"/>
              <a:ext cx="4175086" cy="21173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3788486"/>
            <a:ext cx="56591" cy="56591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922737" y="3730447"/>
            <a:ext cx="6826884" cy="214629"/>
            <a:chOff x="922737" y="3730447"/>
            <a:chExt cx="6826884" cy="214629"/>
          </a:xfrm>
        </p:grpSpPr>
        <p:pic>
          <p:nvPicPr>
            <p:cNvPr id="33" name="object 33"/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737" y="3730447"/>
              <a:ext cx="1559515" cy="2145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5087" y="3827551"/>
              <a:ext cx="61721" cy="2020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8882" y="3730447"/>
              <a:ext cx="5160174" cy="21452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6" y="4085666"/>
            <a:ext cx="56591" cy="56591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932675" y="4027627"/>
            <a:ext cx="7061200" cy="212090"/>
            <a:chOff x="932675" y="4027627"/>
            <a:chExt cx="7061200" cy="212090"/>
          </a:xfrm>
        </p:grpSpPr>
        <p:pic>
          <p:nvPicPr>
            <p:cNvPr id="38" name="object 38"/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75" y="4027627"/>
              <a:ext cx="1467916" cy="1691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95" y="4124731"/>
              <a:ext cx="61721" cy="202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0718" y="4027627"/>
              <a:ext cx="5492991" cy="21184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95797"/>
            <a:ext cx="3634740" cy="223571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495796"/>
            <a:ext cx="3686555" cy="22098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764" y="0"/>
            <a:ext cx="5300471" cy="3715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8535" y="2144055"/>
            <a:ext cx="3263900" cy="1116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45" dirty="0">
                <a:latin typeface="Tahoma"/>
                <a:cs typeface="Tahoma"/>
              </a:rPr>
              <a:t>Pretreatment</a:t>
            </a:r>
            <a:endParaRPr sz="2350">
              <a:latin typeface="Tahoma"/>
              <a:cs typeface="Tahoma"/>
            </a:endParaRPr>
          </a:p>
          <a:p>
            <a:pPr marL="12700" marR="5080">
              <a:lnSpc>
                <a:spcPts val="2870"/>
              </a:lnSpc>
              <a:spcBef>
                <a:spcPts val="90"/>
              </a:spcBef>
            </a:pPr>
            <a:r>
              <a:rPr sz="2350" spc="25" dirty="0">
                <a:latin typeface="Tahoma"/>
                <a:cs typeface="Tahoma"/>
              </a:rPr>
              <a:t>Fire</a:t>
            </a:r>
            <a:r>
              <a:rPr sz="2350" spc="-5" dirty="0">
                <a:latin typeface="Tahoma"/>
                <a:cs typeface="Tahoma"/>
              </a:rPr>
              <a:t> </a:t>
            </a:r>
            <a:r>
              <a:rPr sz="2350" spc="25" dirty="0">
                <a:latin typeface="Tahoma"/>
                <a:cs typeface="Tahoma"/>
              </a:rPr>
              <a:t>Retardants</a:t>
            </a:r>
            <a:r>
              <a:rPr sz="2350" spc="75" dirty="0">
                <a:latin typeface="Tahoma"/>
                <a:cs typeface="Tahoma"/>
              </a:rPr>
              <a:t> </a:t>
            </a:r>
            <a:r>
              <a:rPr sz="2350" spc="80" dirty="0">
                <a:latin typeface="Tahoma"/>
                <a:cs typeface="Tahoma"/>
              </a:rPr>
              <a:t>for </a:t>
            </a:r>
            <a:r>
              <a:rPr sz="2350" spc="85" dirty="0">
                <a:latin typeface="Tahoma"/>
                <a:cs typeface="Tahoma"/>
              </a:rPr>
              <a:t> </a:t>
            </a:r>
            <a:r>
              <a:rPr sz="2350" spc="65" dirty="0">
                <a:latin typeface="Tahoma"/>
                <a:cs typeface="Tahoma"/>
              </a:rPr>
              <a:t>Utility</a:t>
            </a:r>
            <a:r>
              <a:rPr sz="2350" spc="-25" dirty="0">
                <a:latin typeface="Tahoma"/>
                <a:cs typeface="Tahoma"/>
              </a:rPr>
              <a:t> </a:t>
            </a:r>
            <a:r>
              <a:rPr sz="2350" spc="-5" dirty="0">
                <a:latin typeface="Tahoma"/>
                <a:cs typeface="Tahoma"/>
              </a:rPr>
              <a:t>Right-of-Ways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764" y="3464052"/>
            <a:ext cx="5300980" cy="433070"/>
          </a:xfrm>
          <a:prstGeom prst="rect">
            <a:avLst/>
          </a:prstGeom>
          <a:solidFill>
            <a:srgbClr val="D6181F"/>
          </a:solidFill>
        </p:spPr>
        <p:txBody>
          <a:bodyPr vert="horz" wrap="square" lIns="0" tIns="6985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550"/>
              </a:spcBef>
            </a:pP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b="1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1275" b="1" baseline="29411" dirty="0">
                <a:solidFill>
                  <a:srgbClr val="FFFFFF"/>
                </a:solidFill>
                <a:latin typeface="Trebuchet MS"/>
                <a:cs typeface="Trebuchet MS"/>
              </a:rPr>
              <a:t>®</a:t>
            </a:r>
            <a:r>
              <a:rPr sz="1275" b="1" spc="15" baseline="2941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ng-</a:t>
            </a:r>
            <a:r>
              <a:rPr sz="1600" b="1" spc="-2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Fir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Ret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rd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064" y="3974204"/>
            <a:ext cx="2321560" cy="148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32000"/>
              </a:lnSpc>
              <a:spcBef>
                <a:spcPts val="100"/>
              </a:spcBef>
            </a:pP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Fortress</a:t>
            </a:r>
            <a:r>
              <a:rPr sz="675" spc="-52" baseline="24691" dirty="0">
                <a:solidFill>
                  <a:srgbClr val="221F1F"/>
                </a:solidFill>
                <a:latin typeface="Arial"/>
                <a:cs typeface="Arial"/>
              </a:rPr>
              <a:t>®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Fire Retardants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represent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a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technologically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advanced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alternative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sz="800" spc="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current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conventional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ammonia-based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fire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retardants.</a:t>
            </a:r>
            <a:r>
              <a:rPr sz="800" spc="1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Fortress</a:t>
            </a:r>
            <a:r>
              <a:rPr sz="675" spc="-52" baseline="24691" dirty="0">
                <a:solidFill>
                  <a:srgbClr val="221F1F"/>
                </a:solidFill>
                <a:latin typeface="Arial"/>
                <a:cs typeface="Arial"/>
              </a:rPr>
              <a:t>®</a:t>
            </a:r>
            <a:r>
              <a:rPr sz="675" spc="89" baseline="2469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FR-100,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 has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recently 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passed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all 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US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Forest 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Service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laboratory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tests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for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environmental toxicity, corrosion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inhibition, 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fi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re-r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effe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ct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ss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38100" indent="103505" algn="just">
              <a:lnSpc>
                <a:spcPct val="100000"/>
              </a:lnSpc>
              <a:spcBef>
                <a:spcPts val="310"/>
              </a:spcBef>
            </a:pP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sz="800" spc="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Fortress</a:t>
            </a:r>
            <a:r>
              <a:rPr sz="675" spc="-52" baseline="24691" dirty="0">
                <a:solidFill>
                  <a:srgbClr val="221F1F"/>
                </a:solidFill>
                <a:latin typeface="Arial"/>
                <a:cs typeface="Arial"/>
              </a:rPr>
              <a:t>®</a:t>
            </a:r>
            <a:r>
              <a:rPr sz="675" spc="-37" baseline="2469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long-term</a:t>
            </a:r>
            <a:r>
              <a:rPr sz="800" spc="1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pretreatment</a:t>
            </a:r>
            <a:r>
              <a:rPr sz="800" spc="1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retardants</a:t>
            </a:r>
            <a:endParaRPr sz="800">
              <a:latin typeface="Arial"/>
              <a:cs typeface="Arial"/>
            </a:endParaRPr>
          </a:p>
          <a:p>
            <a:pPr marL="38100" marR="30480" indent="-635" algn="just">
              <a:lnSpc>
                <a:spcPct val="133800"/>
              </a:lnSpc>
              <a:spcBef>
                <a:spcPts val="15"/>
              </a:spcBef>
            </a:pP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include </a:t>
            </a:r>
            <a:r>
              <a:rPr sz="800" spc="15" dirty="0">
                <a:solidFill>
                  <a:srgbClr val="221F1F"/>
                </a:solidFill>
                <a:latin typeface="Arial"/>
                <a:cs typeface="Arial"/>
              </a:rPr>
              <a:t>two 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new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wildland fire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formulations 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(FR-100 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sz="800" spc="-55" dirty="0">
                <a:solidFill>
                  <a:srgbClr val="221F1F"/>
                </a:solidFill>
                <a:latin typeface="Arial"/>
                <a:cs typeface="Arial"/>
              </a:rPr>
              <a:t>R-600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sz="800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that 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bee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21F1F"/>
                </a:solidFill>
                <a:latin typeface="Arial"/>
                <a:cs typeface="Arial"/>
              </a:rPr>
              <a:t>fo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800" spc="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039" y="4014779"/>
            <a:ext cx="2339340" cy="14611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marR="30480" algn="r">
              <a:lnSpc>
                <a:spcPct val="129600"/>
              </a:lnSpc>
              <a:spcBef>
                <a:spcPts val="5"/>
              </a:spcBef>
            </a:pP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ment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800" spc="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high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hazard</a:t>
            </a:r>
            <a:r>
              <a:rPr sz="800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8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fire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prone</a:t>
            </a:r>
            <a:r>
              <a:rPr sz="8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wildland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firefuels. </a:t>
            </a:r>
            <a:r>
              <a:rPr sz="800" spc="-2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Fortress</a:t>
            </a:r>
            <a:r>
              <a:rPr sz="675" spc="-37" baseline="24691" dirty="0">
                <a:solidFill>
                  <a:srgbClr val="221F1F"/>
                </a:solidFill>
                <a:latin typeface="Arial"/>
                <a:cs typeface="Arial"/>
              </a:rPr>
              <a:t>®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retardants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are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not</a:t>
            </a:r>
            <a:r>
              <a:rPr sz="800" spc="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fertilizers;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they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do</a:t>
            </a:r>
            <a:r>
              <a:rPr sz="800" spc="2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not </a:t>
            </a: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contain</a:t>
            </a:r>
            <a:r>
              <a:rPr sz="8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ammonia</a:t>
            </a:r>
            <a:r>
              <a:rPr sz="800" spc="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sz="800" spc="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phosphate,</a:t>
            </a:r>
            <a:r>
              <a:rPr sz="8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which</a:t>
            </a:r>
            <a:r>
              <a:rPr sz="800" spc="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promote </a:t>
            </a:r>
            <a:r>
              <a:rPr sz="800" spc="-2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fire-prone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invasive</a:t>
            </a:r>
            <a:r>
              <a:rPr sz="8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plant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species,</a:t>
            </a:r>
            <a:r>
              <a:rPr sz="8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are</a:t>
            </a:r>
            <a:r>
              <a:rPr sz="8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highly</a:t>
            </a:r>
            <a:r>
              <a:rPr sz="800" spc="1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toxic</a:t>
            </a:r>
            <a:endParaRPr sz="8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  <a:spcBef>
                <a:spcPts val="325"/>
              </a:spcBef>
            </a:pP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sz="800" spc="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nat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8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an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aquat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sz="8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ecos</a:t>
            </a:r>
            <a:r>
              <a:rPr sz="800" spc="-60" dirty="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ste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38100" marR="77470" indent="103505" algn="just">
              <a:lnSpc>
                <a:spcPct val="133800"/>
              </a:lnSpc>
            </a:pP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Fortress</a:t>
            </a:r>
            <a:r>
              <a:rPr sz="675" spc="-52" baseline="24691" dirty="0">
                <a:solidFill>
                  <a:srgbClr val="221F1F"/>
                </a:solidFill>
                <a:latin typeface="Arial"/>
                <a:cs typeface="Arial"/>
              </a:rPr>
              <a:t>®</a:t>
            </a:r>
            <a:r>
              <a:rPr sz="675" spc="-44" baseline="2469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fire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retardants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are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highly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effective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at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 preventing vegetation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ignitions 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related </a:t>
            </a: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overhead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electrical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lines,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reducing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fire’s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 intensity,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21F1F"/>
                </a:solidFill>
                <a:latin typeface="Arial"/>
                <a:cs typeface="Arial"/>
              </a:rPr>
              <a:t>st</a:t>
            </a:r>
            <a:r>
              <a:rPr sz="800" spc="-5" dirty="0">
                <a:solidFill>
                  <a:srgbClr val="221F1F"/>
                </a:solidFill>
                <a:latin typeface="Arial"/>
                <a:cs typeface="Arial"/>
              </a:rPr>
              <a:t>opp</a:t>
            </a:r>
            <a:r>
              <a:rPr sz="800" spc="-15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-20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sz="8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800" spc="-2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800" spc="-35" dirty="0">
                <a:solidFill>
                  <a:srgbClr val="221F1F"/>
                </a:solidFill>
                <a:latin typeface="Arial"/>
                <a:cs typeface="Arial"/>
              </a:rPr>
              <a:t> s</a:t>
            </a:r>
            <a:r>
              <a:rPr sz="800" spc="-30" dirty="0">
                <a:solidFill>
                  <a:srgbClr val="221F1F"/>
                </a:solidFill>
                <a:latin typeface="Arial"/>
                <a:cs typeface="Arial"/>
              </a:rPr>
              <a:t>prea</a:t>
            </a:r>
            <a:r>
              <a:rPr sz="800" spc="-45" dirty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sz="80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21764" y="5676900"/>
            <a:ext cx="5300980" cy="951230"/>
            <a:chOff x="1921764" y="5676900"/>
            <a:chExt cx="5300980" cy="951230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276" y="5676900"/>
              <a:ext cx="1203959" cy="9509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1764" y="5676900"/>
              <a:ext cx="1021079" cy="9509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752" y="5676900"/>
              <a:ext cx="960119" cy="950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0207" y="5676900"/>
              <a:ext cx="1146047" cy="9509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9116" y="5676900"/>
              <a:ext cx="880859" cy="9509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157983" y="275843"/>
            <a:ext cx="1778635" cy="685800"/>
            <a:chOff x="2157983" y="275843"/>
            <a:chExt cx="1778635" cy="685800"/>
          </a:xfrm>
        </p:grpSpPr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983" y="275843"/>
              <a:ext cx="1778507" cy="6857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14371" y="300227"/>
              <a:ext cx="1670050" cy="577850"/>
            </a:xfrm>
            <a:custGeom>
              <a:avLst/>
              <a:gdLst/>
              <a:ahLst/>
              <a:cxnLst/>
              <a:rect l="l" t="t" r="r" b="b"/>
              <a:pathLst>
                <a:path w="1670050" h="577850">
                  <a:moveTo>
                    <a:pt x="1669923" y="0"/>
                  </a:moveTo>
                  <a:lnTo>
                    <a:pt x="0" y="0"/>
                  </a:lnTo>
                  <a:lnTo>
                    <a:pt x="0" y="577392"/>
                  </a:lnTo>
                  <a:lnTo>
                    <a:pt x="1669923" y="577392"/>
                  </a:lnTo>
                  <a:lnTo>
                    <a:pt x="1669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9611" y="300228"/>
              <a:ext cx="1581911" cy="5775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214372" y="300227"/>
            <a:ext cx="1670050" cy="5778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R="40005" algn="r">
              <a:lnSpc>
                <a:spcPct val="100000"/>
              </a:lnSpc>
            </a:pPr>
            <a:r>
              <a:rPr sz="700" b="1" spc="10" dirty="0">
                <a:solidFill>
                  <a:srgbClr val="D6181F"/>
                </a:solidFill>
                <a:latin typeface="Arial"/>
                <a:cs typeface="Arial"/>
              </a:rPr>
              <a:t>®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2984" y="486155"/>
            <a:ext cx="8464550" cy="71755"/>
          </a:xfrm>
          <a:custGeom>
            <a:avLst/>
            <a:gdLst/>
            <a:ahLst/>
            <a:cxnLst/>
            <a:rect l="l" t="t" r="r" b="b"/>
            <a:pathLst>
              <a:path w="8464550" h="71754">
                <a:moveTo>
                  <a:pt x="8464042" y="0"/>
                </a:moveTo>
                <a:lnTo>
                  <a:pt x="0" y="0"/>
                </a:lnTo>
                <a:lnTo>
                  <a:pt x="0" y="71500"/>
                </a:lnTo>
                <a:lnTo>
                  <a:pt x="8464042" y="71500"/>
                </a:lnTo>
                <a:lnTo>
                  <a:pt x="8464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282" y="2537"/>
            <a:ext cx="770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Fortress</a:t>
            </a:r>
            <a:r>
              <a:rPr spc="-70" dirty="0"/>
              <a:t> </a:t>
            </a:r>
            <a:r>
              <a:rPr spc="-5" dirty="0"/>
              <a:t>Ground-Applied</a:t>
            </a:r>
            <a:r>
              <a:rPr spc="-70" dirty="0"/>
              <a:t> </a:t>
            </a:r>
            <a:r>
              <a:rPr spc="-5" dirty="0"/>
              <a:t>Retardant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493" y="693196"/>
            <a:ext cx="4633595" cy="179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">
              <a:lnSpc>
                <a:spcPct val="100000"/>
              </a:lnSpc>
              <a:spcBef>
                <a:spcPts val="100"/>
              </a:spcBef>
              <a:tabLst>
                <a:tab pos="900430" algn="l"/>
              </a:tabLst>
            </a:pPr>
            <a:r>
              <a:rPr sz="1800" b="1" spc="-5" dirty="0">
                <a:solidFill>
                  <a:srgbClr val="8DCFD6"/>
                </a:solidFill>
                <a:latin typeface="Arial"/>
                <a:cs typeface="Arial"/>
              </a:rPr>
              <a:t>FR-600	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Ground 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Applied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Fire Retardant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Specifically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Utility,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Industrial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Railroad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Right-of-Way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applications.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Ultra-durable</a:t>
            </a: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LTR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Colored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clear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PG&amp;E, Railroads, Highways, Forest Health,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Liability Insurance Reduction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58368"/>
            <a:ext cx="9144000" cy="6200140"/>
            <a:chOff x="0" y="658368"/>
            <a:chExt cx="9144000" cy="6200140"/>
          </a:xfrm>
        </p:grpSpPr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536" y="3328416"/>
              <a:ext cx="4093463" cy="35295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558795"/>
              <a:ext cx="3300983" cy="1856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984" y="2543556"/>
              <a:ext cx="1757171" cy="26715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984" y="5225796"/>
              <a:ext cx="1790699" cy="16169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7" y="4413503"/>
              <a:ext cx="3297935" cy="24292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5484" y="658368"/>
              <a:ext cx="4128515" cy="3284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125984"/>
            <a:ext cx="4963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Fire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Season</a:t>
            </a:r>
            <a:r>
              <a:rPr sz="4000" spc="-2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2021…..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45235"/>
            <a:ext cx="4114799" cy="30860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580" y="754380"/>
            <a:ext cx="9037320" cy="6103620"/>
            <a:chOff x="68580" y="754380"/>
            <a:chExt cx="9037320" cy="6103620"/>
          </a:xfrm>
        </p:grpSpPr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720" y="754380"/>
              <a:ext cx="4869179" cy="2711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" y="3962400"/>
              <a:ext cx="4130039" cy="2743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6100" y="3884676"/>
              <a:ext cx="2209799" cy="2820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756" y="3505200"/>
              <a:ext cx="3781044" cy="1371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756" y="4876800"/>
              <a:ext cx="3803903" cy="1981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7" y="39718"/>
            <a:ext cx="2495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Lives</a:t>
            </a:r>
            <a:r>
              <a:rPr sz="2800" spc="-60" dirty="0"/>
              <a:t> </a:t>
            </a:r>
            <a:r>
              <a:rPr sz="2800" spc="-5" dirty="0"/>
              <a:t>changed </a:t>
            </a:r>
            <a:r>
              <a:rPr sz="2800" spc="-765" dirty="0"/>
              <a:t> </a:t>
            </a:r>
            <a:r>
              <a:rPr sz="2800" dirty="0"/>
              <a:t>forever…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1916"/>
              <a:ext cx="3688079" cy="2458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479" y="4593335"/>
              <a:ext cx="3398519" cy="2264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088" y="2264664"/>
              <a:ext cx="3486911" cy="2322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6064" y="60960"/>
              <a:ext cx="3297935" cy="22006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3404" y="0"/>
              <a:ext cx="2319527" cy="3313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520" y="3310128"/>
              <a:ext cx="2601467" cy="20756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310128"/>
              <a:ext cx="4725924" cy="35478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8811" y="5309615"/>
              <a:ext cx="2551175" cy="15483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486155"/>
            <a:ext cx="8464550" cy="71755"/>
          </a:xfrm>
          <a:custGeom>
            <a:avLst/>
            <a:gdLst/>
            <a:ahLst/>
            <a:cxnLst/>
            <a:rect l="l" t="t" r="r" b="b"/>
            <a:pathLst>
              <a:path w="8464550" h="71754">
                <a:moveTo>
                  <a:pt x="8464042" y="0"/>
                </a:moveTo>
                <a:lnTo>
                  <a:pt x="0" y="0"/>
                </a:lnTo>
                <a:lnTo>
                  <a:pt x="0" y="71500"/>
                </a:lnTo>
                <a:lnTo>
                  <a:pt x="8464042" y="71500"/>
                </a:lnTo>
                <a:lnTo>
                  <a:pt x="8464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9" y="11250"/>
            <a:ext cx="7350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Fortress</a:t>
            </a:r>
            <a:r>
              <a:rPr spc="-55" dirty="0"/>
              <a:t> </a:t>
            </a:r>
            <a:r>
              <a:rPr spc="-5" dirty="0"/>
              <a:t>Structural</a:t>
            </a:r>
            <a:r>
              <a:rPr spc="-60" dirty="0"/>
              <a:t> </a:t>
            </a:r>
            <a:r>
              <a:rPr spc="-5" dirty="0"/>
              <a:t>Fire</a:t>
            </a:r>
            <a:r>
              <a:rPr spc="-45" dirty="0"/>
              <a:t> </a:t>
            </a:r>
            <a:r>
              <a:rPr spc="-5" dirty="0"/>
              <a:t>Retardant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507" y="720487"/>
            <a:ext cx="5506720" cy="145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46D6B5"/>
                </a:solidFill>
                <a:latin typeface="Arial"/>
                <a:cs typeface="Arial"/>
              </a:rPr>
              <a:t>FR-700</a:t>
            </a:r>
            <a:r>
              <a:rPr sz="2000" b="1" spc="370" dirty="0">
                <a:solidFill>
                  <a:srgbClr val="46D6B5"/>
                </a:solidFill>
                <a:latin typeface="Arial"/>
                <a:cs typeface="Arial"/>
              </a:rPr>
              <a:t> 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Structural</a:t>
            </a:r>
            <a:r>
              <a:rPr sz="18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Fire</a:t>
            </a:r>
            <a:r>
              <a:rPr sz="18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Retardant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Residential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Pre-Treatment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Fire</a:t>
            </a: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Retardant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Structural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LTR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colorless…</a:t>
            </a:r>
            <a:endParaRPr sz="1800">
              <a:latin typeface="Arial"/>
              <a:cs typeface="Arial"/>
            </a:endParaRPr>
          </a:p>
          <a:p>
            <a:pPr marL="12700" marR="149225">
              <a:lnSpc>
                <a:spcPct val="100000"/>
              </a:lnSpc>
              <a:spcBef>
                <a:spcPts val="11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Carriers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…HOAs,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Private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Residences,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Buildings,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Napa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Valley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Wineries,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57784"/>
            <a:ext cx="9144000" cy="6300470"/>
            <a:chOff x="0" y="557784"/>
            <a:chExt cx="9144000" cy="6300470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82367"/>
              <a:ext cx="4288535" cy="2859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328" y="2825495"/>
              <a:ext cx="2328671" cy="2409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632" y="2875788"/>
              <a:ext cx="2520695" cy="2221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3455" y="557784"/>
              <a:ext cx="3590543" cy="2310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97196"/>
              <a:ext cx="6501383" cy="1860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8984" y="5135879"/>
              <a:ext cx="2795016" cy="1722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0282" y="44193"/>
            <a:ext cx="310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Questions?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038855" y="755904"/>
            <a:ext cx="3072765" cy="0"/>
          </a:xfrm>
          <a:custGeom>
            <a:avLst/>
            <a:gdLst/>
            <a:ahLst/>
            <a:cxnLst/>
            <a:rect l="l" t="t" r="r" b="b"/>
            <a:pathLst>
              <a:path w="3072765">
                <a:moveTo>
                  <a:pt x="0" y="0"/>
                </a:moveTo>
                <a:lnTo>
                  <a:pt x="3072257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11743" y="999807"/>
            <a:ext cx="5125085" cy="1943100"/>
            <a:chOff x="2011743" y="999807"/>
            <a:chExt cx="5125085" cy="1943100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444" y="1014983"/>
              <a:ext cx="5088635" cy="19080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29205" y="1017269"/>
              <a:ext cx="5090160" cy="1908175"/>
            </a:xfrm>
            <a:custGeom>
              <a:avLst/>
              <a:gdLst/>
              <a:ahLst/>
              <a:cxnLst/>
              <a:rect l="l" t="t" r="r" b="b"/>
              <a:pathLst>
                <a:path w="5090159" h="1908175">
                  <a:moveTo>
                    <a:pt x="0" y="0"/>
                  </a:moveTo>
                  <a:lnTo>
                    <a:pt x="5090160" y="0"/>
                  </a:lnTo>
                  <a:lnTo>
                    <a:pt x="5090160" y="1907921"/>
                  </a:lnTo>
                  <a:lnTo>
                    <a:pt x="0" y="1907921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83661" y="3217417"/>
            <a:ext cx="2926715" cy="2459355"/>
            <a:chOff x="2883661" y="3217417"/>
            <a:chExt cx="2926715" cy="2459355"/>
          </a:xfrm>
        </p:grpSpPr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7123" y="3229355"/>
              <a:ext cx="2898647" cy="2432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96361" y="3230117"/>
              <a:ext cx="2901315" cy="2433955"/>
            </a:xfrm>
            <a:custGeom>
              <a:avLst/>
              <a:gdLst/>
              <a:ahLst/>
              <a:cxnLst/>
              <a:rect l="l" t="t" r="r" b="b"/>
              <a:pathLst>
                <a:path w="2901315" h="2433954">
                  <a:moveTo>
                    <a:pt x="0" y="0"/>
                  </a:moveTo>
                  <a:lnTo>
                    <a:pt x="2901188" y="0"/>
                  </a:lnTo>
                  <a:lnTo>
                    <a:pt x="2901188" y="2433701"/>
                  </a:lnTo>
                  <a:lnTo>
                    <a:pt x="0" y="243370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659" y="6248400"/>
            <a:ext cx="1577339" cy="6096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4261" y="3208273"/>
            <a:ext cx="2774315" cy="2468245"/>
            <a:chOff x="64261" y="3208273"/>
            <a:chExt cx="2774315" cy="2468245"/>
          </a:xfrm>
        </p:grpSpPr>
        <p:pic>
          <p:nvPicPr>
            <p:cNvPr id="13" name="object 1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99" y="3220211"/>
              <a:ext cx="2747771" cy="24414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961" y="3220973"/>
              <a:ext cx="2748915" cy="2442845"/>
            </a:xfrm>
            <a:custGeom>
              <a:avLst/>
              <a:gdLst/>
              <a:ahLst/>
              <a:cxnLst/>
              <a:rect l="l" t="t" r="r" b="b"/>
              <a:pathLst>
                <a:path w="2748915" h="2442845">
                  <a:moveTo>
                    <a:pt x="0" y="0"/>
                  </a:moveTo>
                  <a:lnTo>
                    <a:pt x="2748788" y="0"/>
                  </a:lnTo>
                  <a:lnTo>
                    <a:pt x="2748788" y="2442845"/>
                  </a:lnTo>
                  <a:lnTo>
                    <a:pt x="0" y="244284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857049" y="3219005"/>
            <a:ext cx="3192145" cy="2463800"/>
            <a:chOff x="5857049" y="3219005"/>
            <a:chExt cx="3192145" cy="2463800"/>
          </a:xfrm>
        </p:grpSpPr>
        <p:pic>
          <p:nvPicPr>
            <p:cNvPr id="16" name="object 1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399" y="3229355"/>
              <a:ext cx="3169919" cy="24399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8161" y="3230117"/>
              <a:ext cx="3169920" cy="2441575"/>
            </a:xfrm>
            <a:custGeom>
              <a:avLst/>
              <a:gdLst/>
              <a:ahLst/>
              <a:cxnLst/>
              <a:rect l="l" t="t" r="r" b="b"/>
              <a:pathLst>
                <a:path w="3169920" h="2441575">
                  <a:moveTo>
                    <a:pt x="0" y="0"/>
                  </a:moveTo>
                  <a:lnTo>
                    <a:pt x="3169919" y="0"/>
                  </a:lnTo>
                  <a:lnTo>
                    <a:pt x="3169919" y="2441321"/>
                  </a:lnTo>
                  <a:lnTo>
                    <a:pt x="0" y="2441321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486155"/>
            <a:ext cx="8464550" cy="71755"/>
          </a:xfrm>
          <a:custGeom>
            <a:avLst/>
            <a:gdLst/>
            <a:ahLst/>
            <a:cxnLst/>
            <a:rect l="l" t="t" r="r" b="b"/>
            <a:pathLst>
              <a:path w="8464550" h="71754">
                <a:moveTo>
                  <a:pt x="8464042" y="0"/>
                </a:moveTo>
                <a:lnTo>
                  <a:pt x="0" y="0"/>
                </a:lnTo>
                <a:lnTo>
                  <a:pt x="0" y="71500"/>
                </a:lnTo>
                <a:lnTo>
                  <a:pt x="8464042" y="71500"/>
                </a:lnTo>
                <a:lnTo>
                  <a:pt x="8464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82" y="2537"/>
            <a:ext cx="8468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Fortress</a:t>
            </a:r>
            <a:r>
              <a:rPr spc="-50" dirty="0"/>
              <a:t> </a:t>
            </a:r>
            <a:r>
              <a:rPr spc="-5" dirty="0"/>
              <a:t>Fire</a:t>
            </a:r>
            <a:r>
              <a:rPr spc="-35" dirty="0"/>
              <a:t> </a:t>
            </a:r>
            <a:r>
              <a:rPr spc="-5" dirty="0"/>
              <a:t>Retardant</a:t>
            </a:r>
            <a:r>
              <a:rPr spc="-60" dirty="0"/>
              <a:t> </a:t>
            </a:r>
            <a:r>
              <a:rPr spc="-5" dirty="0"/>
              <a:t>Product</a:t>
            </a:r>
            <a:r>
              <a:rPr spc="-204" dirty="0"/>
              <a:t> </a:t>
            </a:r>
            <a:r>
              <a:rPr spc="-5" dirty="0"/>
              <a:t>Family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" y="1086611"/>
            <a:ext cx="225551" cy="426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77" y="3384190"/>
            <a:ext cx="876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DCFD6"/>
                </a:solidFill>
                <a:latin typeface="Arial"/>
                <a:cs typeface="Arial"/>
              </a:rPr>
              <a:t>FR-600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96" y="3535680"/>
            <a:ext cx="225551" cy="4114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30224" y="582167"/>
            <a:ext cx="8112759" cy="6202680"/>
            <a:chOff x="1030224" y="582167"/>
            <a:chExt cx="8112759" cy="6202680"/>
          </a:xfrm>
        </p:grpSpPr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1595" y="582167"/>
              <a:ext cx="3230879" cy="21579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471" y="729996"/>
              <a:ext cx="2927603" cy="17876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02274" y="668273"/>
              <a:ext cx="3054350" cy="1913889"/>
            </a:xfrm>
            <a:custGeom>
              <a:avLst/>
              <a:gdLst/>
              <a:ahLst/>
              <a:cxnLst/>
              <a:rect l="l" t="t" r="r" b="b"/>
              <a:pathLst>
                <a:path w="3054350" h="1913889">
                  <a:moveTo>
                    <a:pt x="0" y="0"/>
                  </a:moveTo>
                  <a:lnTo>
                    <a:pt x="3053727" y="0"/>
                  </a:lnTo>
                  <a:lnTo>
                    <a:pt x="3053727" y="1913788"/>
                  </a:lnTo>
                  <a:lnTo>
                    <a:pt x="0" y="1913788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1595" y="2676144"/>
              <a:ext cx="3230879" cy="23286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02274" y="2763773"/>
              <a:ext cx="3054350" cy="2084705"/>
            </a:xfrm>
            <a:custGeom>
              <a:avLst/>
              <a:gdLst/>
              <a:ahLst/>
              <a:cxnLst/>
              <a:rect l="l" t="t" r="r" b="b"/>
              <a:pathLst>
                <a:path w="3054350" h="2084704">
                  <a:moveTo>
                    <a:pt x="0" y="0"/>
                  </a:moveTo>
                  <a:lnTo>
                    <a:pt x="3053727" y="0"/>
                  </a:lnTo>
                  <a:lnTo>
                    <a:pt x="3053727" y="2084641"/>
                  </a:lnTo>
                  <a:lnTo>
                    <a:pt x="0" y="2084641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1595" y="4965191"/>
              <a:ext cx="3230879" cy="18196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2472" y="5114544"/>
              <a:ext cx="2927591" cy="14965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02274" y="5051297"/>
              <a:ext cx="3054350" cy="1624330"/>
            </a:xfrm>
            <a:custGeom>
              <a:avLst/>
              <a:gdLst/>
              <a:ahLst/>
              <a:cxnLst/>
              <a:rect l="l" t="t" r="r" b="b"/>
              <a:pathLst>
                <a:path w="3054350" h="1624329">
                  <a:moveTo>
                    <a:pt x="0" y="0"/>
                  </a:moveTo>
                  <a:lnTo>
                    <a:pt x="3053727" y="0"/>
                  </a:lnTo>
                  <a:lnTo>
                    <a:pt x="3053727" y="1624279"/>
                  </a:lnTo>
                  <a:lnTo>
                    <a:pt x="0" y="1624279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224" y="5289804"/>
              <a:ext cx="225551" cy="45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9988" y="2860548"/>
              <a:ext cx="3055619" cy="203606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431665" y="690147"/>
            <a:ext cx="4038600" cy="168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Aerial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Fire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Retardant….</a:t>
            </a:r>
            <a:endParaRPr sz="1800">
              <a:latin typeface="Arial"/>
              <a:cs typeface="Arial"/>
            </a:endParaRPr>
          </a:p>
          <a:p>
            <a:pPr marL="12700" marR="364490">
              <a:lnSpc>
                <a:spcPts val="214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primarily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airtankers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helicopter.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Long-Term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High-visibility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800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(fugitive)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color.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retardants…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3794" y="3277900"/>
            <a:ext cx="41198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Ground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Applied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Fire Retardant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Specifically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Utility,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Industrial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ROW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applications.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Ultra-durable</a:t>
            </a: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LTR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Colored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clear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4162" y="4890941"/>
            <a:ext cx="409384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Structural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Retardant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Residential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Commercial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Pre-Treatment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ppli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LTR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colorless…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721" y="791588"/>
            <a:ext cx="876300" cy="603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39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FR-100  FR-200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94" y="5152917"/>
            <a:ext cx="866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46D6B5"/>
                </a:solidFill>
                <a:latin typeface="Arial"/>
                <a:cs typeface="Arial"/>
              </a:rPr>
              <a:t>FR-700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92" y="115849"/>
            <a:ext cx="39243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sng" spc="-5" dirty="0">
                <a:uFill>
                  <a:solidFill>
                    <a:srgbClr val="FFFFFF"/>
                  </a:solidFill>
                </a:uFill>
              </a:rPr>
              <a:t>Long-Term</a:t>
            </a:r>
            <a:r>
              <a:rPr sz="2500" u="sng" spc="-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500" u="sng" spc="-5" dirty="0">
                <a:uFill>
                  <a:solidFill>
                    <a:srgbClr val="FFFFFF"/>
                  </a:solidFill>
                </a:uFill>
              </a:rPr>
              <a:t>Fire</a:t>
            </a:r>
            <a:r>
              <a:rPr sz="2500" u="sng" spc="-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500" u="sng" spc="-5" dirty="0">
                <a:uFill>
                  <a:solidFill>
                    <a:srgbClr val="FFFFFF"/>
                  </a:solidFill>
                </a:uFill>
              </a:rPr>
              <a:t>Retardant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3897" y="498373"/>
            <a:ext cx="411226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LTRs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inorganic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salts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retards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burns: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85%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water,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10%-15%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MgCl,</a:t>
            </a:r>
            <a:endParaRPr sz="1800">
              <a:latin typeface="Arial"/>
              <a:cs typeface="Arial"/>
            </a:endParaRPr>
          </a:p>
          <a:p>
            <a:pPr marL="299085" marR="762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Decreases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fire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flame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intensity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slows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advance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fire…..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has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evaporated.</a:t>
            </a:r>
            <a:endParaRPr sz="1800">
              <a:latin typeface="Arial"/>
              <a:cs typeface="Arial"/>
            </a:endParaRPr>
          </a:p>
          <a:p>
            <a:pPr marL="299085" marR="4273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251585" algn="l"/>
                <a:tab pos="252095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LTRs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	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direct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indirect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	and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pre-treatment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fire </a:t>
            </a:r>
            <a:r>
              <a:rPr sz="1800" b="1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attack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391" y="0"/>
            <a:ext cx="9148410" cy="6857999"/>
            <a:chOff x="-4412" y="0"/>
            <a:chExt cx="9148410" cy="6857999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816" y="0"/>
              <a:ext cx="2162555" cy="30495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3075" y="3171444"/>
              <a:ext cx="2811779" cy="3686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5" y="0"/>
              <a:ext cx="2820923" cy="32552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597" y="3050064"/>
              <a:ext cx="6247765" cy="3378200"/>
            </a:xfrm>
            <a:custGeom>
              <a:avLst/>
              <a:gdLst/>
              <a:ahLst/>
              <a:cxnLst/>
              <a:rect l="l" t="t" r="r" b="b"/>
              <a:pathLst>
                <a:path w="6247765" h="3378200">
                  <a:moveTo>
                    <a:pt x="0" y="3378055"/>
                  </a:moveTo>
                  <a:lnTo>
                    <a:pt x="6247202" y="3378055"/>
                  </a:lnTo>
                  <a:lnTo>
                    <a:pt x="6247202" y="0"/>
                  </a:lnTo>
                  <a:lnTo>
                    <a:pt x="0" y="0"/>
                  </a:lnTo>
                  <a:lnTo>
                    <a:pt x="0" y="3378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47" y="3056420"/>
              <a:ext cx="6235065" cy="3365500"/>
            </a:xfrm>
            <a:custGeom>
              <a:avLst/>
              <a:gdLst/>
              <a:ahLst/>
              <a:cxnLst/>
              <a:rect l="l" t="t" r="r" b="b"/>
              <a:pathLst>
                <a:path w="6235065" h="3365500">
                  <a:moveTo>
                    <a:pt x="0" y="3365350"/>
                  </a:moveTo>
                  <a:lnTo>
                    <a:pt x="6234502" y="3365350"/>
                  </a:lnTo>
                  <a:lnTo>
                    <a:pt x="6234502" y="0"/>
                  </a:lnTo>
                  <a:lnTo>
                    <a:pt x="0" y="0"/>
                  </a:lnTo>
                  <a:lnTo>
                    <a:pt x="0" y="33653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372" y="6078857"/>
              <a:ext cx="247649" cy="2476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1372" y="6078857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4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5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4" y="0"/>
                  </a:lnTo>
                  <a:lnTo>
                    <a:pt x="200024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49" y="47625"/>
                  </a:lnTo>
                  <a:lnTo>
                    <a:pt x="247649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4" y="247662"/>
                  </a:lnTo>
                  <a:lnTo>
                    <a:pt x="47624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12" y="6119995"/>
              <a:ext cx="206374" cy="20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88392"/>
            <a:ext cx="3992879" cy="1542415"/>
            <a:chOff x="166115" y="88392"/>
            <a:chExt cx="3992879" cy="154241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03" y="106681"/>
              <a:ext cx="3954779" cy="15041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5165" y="107442"/>
              <a:ext cx="3954779" cy="1504315"/>
            </a:xfrm>
            <a:custGeom>
              <a:avLst/>
              <a:gdLst/>
              <a:ahLst/>
              <a:cxnLst/>
              <a:rect l="l" t="t" r="r" b="b"/>
              <a:pathLst>
                <a:path w="3954779" h="1504315">
                  <a:moveTo>
                    <a:pt x="0" y="0"/>
                  </a:moveTo>
                  <a:lnTo>
                    <a:pt x="3954779" y="0"/>
                  </a:lnTo>
                  <a:lnTo>
                    <a:pt x="3954779" y="1503857"/>
                  </a:lnTo>
                  <a:lnTo>
                    <a:pt x="0" y="150385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8528" y="2475740"/>
            <a:ext cx="6947534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Forest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Health,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Natural Resource Protection and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Preparedness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Defense……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528" y="5714240"/>
            <a:ext cx="41960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00AEEE"/>
                </a:solidFill>
                <a:latin typeface="Arial"/>
                <a:cs typeface="Arial"/>
              </a:rPr>
              <a:t>P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rese</a:t>
            </a:r>
            <a:r>
              <a:rPr sz="1600" b="1" spc="-60" dirty="0">
                <a:solidFill>
                  <a:srgbClr val="00AEEE"/>
                </a:solidFill>
                <a:latin typeface="Arial"/>
                <a:cs typeface="Arial"/>
              </a:rPr>
              <a:t>nt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00AEEE"/>
                </a:solidFill>
                <a:latin typeface="Arial"/>
                <a:cs typeface="Arial"/>
              </a:rPr>
              <a:t>d</a:t>
            </a:r>
            <a:r>
              <a:rPr sz="1600" b="1" spc="-55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AEEE"/>
                </a:solidFill>
                <a:latin typeface="Arial"/>
                <a:cs typeface="Arial"/>
              </a:rPr>
              <a:t>b</a:t>
            </a:r>
            <a:r>
              <a:rPr sz="1600" b="1" spc="-90" dirty="0">
                <a:solidFill>
                  <a:srgbClr val="00AEEE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00AEEE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Burnham,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CEO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Fortress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0"/>
            <a:ext cx="9135110" cy="4285615"/>
            <a:chOff x="9144" y="0"/>
            <a:chExt cx="9135110" cy="4285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854964"/>
              <a:ext cx="4571999" cy="34305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3428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019" y="0"/>
            <a:ext cx="30340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45" dirty="0">
                <a:latin typeface="Calibri"/>
                <a:cs typeface="Calibri"/>
              </a:rPr>
              <a:t>S</a:t>
            </a:r>
            <a:r>
              <a:rPr sz="6600" b="0" spc="-5" dirty="0">
                <a:latin typeface="Calibri"/>
                <a:cs typeface="Calibri"/>
              </a:rPr>
              <a:t>AM</a:t>
            </a:r>
            <a:r>
              <a:rPr sz="6600" b="0" spc="70" dirty="0">
                <a:latin typeface="Calibri"/>
                <a:cs typeface="Calibri"/>
              </a:rPr>
              <a:t>.</a:t>
            </a:r>
            <a:r>
              <a:rPr sz="6600" b="0" spc="-45" dirty="0">
                <a:latin typeface="Calibri"/>
                <a:cs typeface="Calibri"/>
              </a:rPr>
              <a:t>g</a:t>
            </a:r>
            <a:r>
              <a:rPr sz="6600" b="0" spc="-20" dirty="0">
                <a:latin typeface="Calibri"/>
                <a:cs typeface="Calibri"/>
              </a:rPr>
              <a:t>o</a:t>
            </a:r>
            <a:r>
              <a:rPr sz="6600" b="0" dirty="0">
                <a:latin typeface="Calibri"/>
                <a:cs typeface="Calibri"/>
              </a:rPr>
              <a:t>v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72867"/>
            <a:ext cx="6333731" cy="44851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12427" y="3654030"/>
            <a:ext cx="255270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4810">
              <a:lnSpc>
                <a:spcPct val="100000"/>
              </a:lnSpc>
              <a:spcBef>
                <a:spcPts val="100"/>
              </a:spcBef>
              <a:tabLst>
                <a:tab pos="194437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Understand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Federal market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rtuniti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es	&amp;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research…..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70040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Manage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</a:t>
            </a:r>
            <a:r>
              <a:rPr spc="-10" dirty="0"/>
              <a:t> </a:t>
            </a:r>
            <a:r>
              <a:rPr spc="-5" dirty="0"/>
              <a:t>Retardant </a:t>
            </a:r>
            <a:r>
              <a:rPr dirty="0"/>
              <a:t>:</a:t>
            </a:r>
            <a:r>
              <a:rPr spc="-10" dirty="0"/>
              <a:t> </a:t>
            </a:r>
            <a:r>
              <a:rPr spc="-5" dirty="0"/>
              <a:t>Federal</a:t>
            </a:r>
            <a:r>
              <a:rPr spc="-10" dirty="0"/>
              <a:t> </a:t>
            </a:r>
            <a:r>
              <a:rPr dirty="0"/>
              <a:t>Use</a:t>
            </a:r>
            <a:r>
              <a:rPr spc="-15" dirty="0"/>
              <a:t> </a:t>
            </a:r>
            <a:r>
              <a:rPr spc="-5" dirty="0"/>
              <a:t>Trends….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382" y="591017"/>
            <a:ext cx="9042400" cy="6220460"/>
            <a:chOff x="50382" y="591017"/>
            <a:chExt cx="9042400" cy="6220460"/>
          </a:xfrm>
        </p:grpSpPr>
        <p:sp>
          <p:nvSpPr>
            <p:cNvPr id="4" name="object 4"/>
            <p:cNvSpPr/>
            <p:nvPr/>
          </p:nvSpPr>
          <p:spPr>
            <a:xfrm>
              <a:off x="50382" y="591017"/>
              <a:ext cx="9042400" cy="6220460"/>
            </a:xfrm>
            <a:custGeom>
              <a:avLst/>
              <a:gdLst/>
              <a:ahLst/>
              <a:cxnLst/>
              <a:rect l="l" t="t" r="r" b="b"/>
              <a:pathLst>
                <a:path w="9042400" h="6220459">
                  <a:moveTo>
                    <a:pt x="9042131" y="6220359"/>
                  </a:moveTo>
                  <a:lnTo>
                    <a:pt x="0" y="6220359"/>
                  </a:lnTo>
                  <a:lnTo>
                    <a:pt x="0" y="0"/>
                  </a:lnTo>
                  <a:lnTo>
                    <a:pt x="9042131" y="0"/>
                  </a:lnTo>
                  <a:lnTo>
                    <a:pt x="9042131" y="6220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795" y="1126230"/>
              <a:ext cx="7961630" cy="5292725"/>
            </a:xfrm>
            <a:custGeom>
              <a:avLst/>
              <a:gdLst/>
              <a:ahLst/>
              <a:cxnLst/>
              <a:rect l="l" t="t" r="r" b="b"/>
              <a:pathLst>
                <a:path w="7961630" h="5292725">
                  <a:moveTo>
                    <a:pt x="7961007" y="5292658"/>
                  </a:moveTo>
                  <a:lnTo>
                    <a:pt x="0" y="5292658"/>
                  </a:lnTo>
                  <a:lnTo>
                    <a:pt x="0" y="0"/>
                  </a:lnTo>
                  <a:lnTo>
                    <a:pt x="7961007" y="0"/>
                  </a:lnTo>
                  <a:lnTo>
                    <a:pt x="7961007" y="5292658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5655" y="1607917"/>
              <a:ext cx="7973695" cy="3853815"/>
            </a:xfrm>
            <a:custGeom>
              <a:avLst/>
              <a:gdLst/>
              <a:ahLst/>
              <a:cxnLst/>
              <a:rect l="l" t="t" r="r" b="b"/>
              <a:pathLst>
                <a:path w="7973695" h="3853815">
                  <a:moveTo>
                    <a:pt x="0" y="3853530"/>
                  </a:moveTo>
                  <a:lnTo>
                    <a:pt x="245707" y="3853530"/>
                  </a:lnTo>
                </a:path>
                <a:path w="7973695" h="3853815">
                  <a:moveTo>
                    <a:pt x="565130" y="3853530"/>
                  </a:moveTo>
                  <a:lnTo>
                    <a:pt x="1044265" y="3853530"/>
                  </a:lnTo>
                </a:path>
                <a:path w="7973695" h="3853815">
                  <a:moveTo>
                    <a:pt x="1363688" y="3853530"/>
                  </a:moveTo>
                  <a:lnTo>
                    <a:pt x="1842823" y="3853530"/>
                  </a:lnTo>
                </a:path>
                <a:path w="7973695" h="3853815">
                  <a:moveTo>
                    <a:pt x="2149961" y="3853530"/>
                  </a:moveTo>
                  <a:lnTo>
                    <a:pt x="2629095" y="3853530"/>
                  </a:lnTo>
                </a:path>
                <a:path w="7973695" h="3853815">
                  <a:moveTo>
                    <a:pt x="2948518" y="3853530"/>
                  </a:moveTo>
                  <a:lnTo>
                    <a:pt x="3427665" y="3853530"/>
                  </a:lnTo>
                </a:path>
                <a:path w="7973695" h="3853815">
                  <a:moveTo>
                    <a:pt x="3747089" y="3853530"/>
                  </a:moveTo>
                  <a:lnTo>
                    <a:pt x="4226211" y="3853530"/>
                  </a:lnTo>
                </a:path>
                <a:path w="7973695" h="3853815">
                  <a:moveTo>
                    <a:pt x="4545634" y="3853530"/>
                  </a:moveTo>
                  <a:lnTo>
                    <a:pt x="5024769" y="3853530"/>
                  </a:lnTo>
                </a:path>
                <a:path w="7973695" h="3853815">
                  <a:moveTo>
                    <a:pt x="5344192" y="3853530"/>
                  </a:moveTo>
                  <a:lnTo>
                    <a:pt x="5823327" y="3853530"/>
                  </a:lnTo>
                </a:path>
                <a:path w="7973695" h="3853815">
                  <a:moveTo>
                    <a:pt x="6130464" y="3853530"/>
                  </a:moveTo>
                  <a:lnTo>
                    <a:pt x="6609599" y="3853530"/>
                  </a:lnTo>
                </a:path>
                <a:path w="7973695" h="3853815">
                  <a:moveTo>
                    <a:pt x="6929022" y="3853530"/>
                  </a:moveTo>
                  <a:lnTo>
                    <a:pt x="7408169" y="3853530"/>
                  </a:lnTo>
                </a:path>
                <a:path w="7973695" h="3853815">
                  <a:moveTo>
                    <a:pt x="7727592" y="3853530"/>
                  </a:moveTo>
                  <a:lnTo>
                    <a:pt x="7973292" y="3853530"/>
                  </a:lnTo>
                </a:path>
                <a:path w="7973695" h="3853815">
                  <a:moveTo>
                    <a:pt x="0" y="2890148"/>
                  </a:moveTo>
                  <a:lnTo>
                    <a:pt x="1044265" y="2890148"/>
                  </a:lnTo>
                </a:path>
                <a:path w="7973695" h="3853815">
                  <a:moveTo>
                    <a:pt x="1363688" y="2890148"/>
                  </a:moveTo>
                  <a:lnTo>
                    <a:pt x="1842823" y="2890148"/>
                  </a:lnTo>
                </a:path>
                <a:path w="7973695" h="3853815">
                  <a:moveTo>
                    <a:pt x="2149961" y="2890148"/>
                  </a:moveTo>
                  <a:lnTo>
                    <a:pt x="3427665" y="2890148"/>
                  </a:lnTo>
                </a:path>
                <a:path w="7973695" h="3853815">
                  <a:moveTo>
                    <a:pt x="3747089" y="2890148"/>
                  </a:moveTo>
                  <a:lnTo>
                    <a:pt x="4226211" y="2890148"/>
                  </a:lnTo>
                </a:path>
                <a:path w="7973695" h="3853815">
                  <a:moveTo>
                    <a:pt x="4545634" y="2890148"/>
                  </a:moveTo>
                  <a:lnTo>
                    <a:pt x="5024769" y="2890148"/>
                  </a:lnTo>
                </a:path>
                <a:path w="7973695" h="3853815">
                  <a:moveTo>
                    <a:pt x="5344192" y="2890148"/>
                  </a:moveTo>
                  <a:lnTo>
                    <a:pt x="5823327" y="2890148"/>
                  </a:lnTo>
                </a:path>
                <a:path w="7973695" h="3853815">
                  <a:moveTo>
                    <a:pt x="6130464" y="2890148"/>
                  </a:moveTo>
                  <a:lnTo>
                    <a:pt x="7408169" y="2890148"/>
                  </a:lnTo>
                </a:path>
                <a:path w="7973695" h="3853815">
                  <a:moveTo>
                    <a:pt x="7727592" y="2890148"/>
                  </a:moveTo>
                  <a:lnTo>
                    <a:pt x="7973292" y="2890148"/>
                  </a:lnTo>
                </a:path>
                <a:path w="7973695" h="3853815">
                  <a:moveTo>
                    <a:pt x="0" y="1926765"/>
                  </a:moveTo>
                  <a:lnTo>
                    <a:pt x="4226211" y="1926765"/>
                  </a:lnTo>
                </a:path>
                <a:path w="7973695" h="3853815">
                  <a:moveTo>
                    <a:pt x="4545634" y="1926765"/>
                  </a:moveTo>
                  <a:lnTo>
                    <a:pt x="5024769" y="1926765"/>
                  </a:lnTo>
                </a:path>
                <a:path w="7973695" h="3853815">
                  <a:moveTo>
                    <a:pt x="5344192" y="1926765"/>
                  </a:moveTo>
                  <a:lnTo>
                    <a:pt x="5823327" y="1926765"/>
                  </a:lnTo>
                </a:path>
                <a:path w="7973695" h="3853815">
                  <a:moveTo>
                    <a:pt x="6130464" y="1926765"/>
                  </a:moveTo>
                  <a:lnTo>
                    <a:pt x="7408169" y="1926765"/>
                  </a:lnTo>
                </a:path>
                <a:path w="7973695" h="3853815">
                  <a:moveTo>
                    <a:pt x="7727592" y="1926765"/>
                  </a:moveTo>
                  <a:lnTo>
                    <a:pt x="7973292" y="1926765"/>
                  </a:lnTo>
                </a:path>
                <a:path w="7973695" h="3853815">
                  <a:moveTo>
                    <a:pt x="0" y="963382"/>
                  </a:moveTo>
                  <a:lnTo>
                    <a:pt x="5024769" y="963382"/>
                  </a:lnTo>
                </a:path>
                <a:path w="7973695" h="3853815">
                  <a:moveTo>
                    <a:pt x="5344192" y="963382"/>
                  </a:moveTo>
                  <a:lnTo>
                    <a:pt x="5823327" y="963382"/>
                  </a:lnTo>
                </a:path>
                <a:path w="7973695" h="3853815">
                  <a:moveTo>
                    <a:pt x="6130464" y="963382"/>
                  </a:moveTo>
                  <a:lnTo>
                    <a:pt x="7408169" y="963382"/>
                  </a:lnTo>
                </a:path>
                <a:path w="7973695" h="3853815">
                  <a:moveTo>
                    <a:pt x="7727592" y="963382"/>
                  </a:moveTo>
                  <a:lnTo>
                    <a:pt x="7973292" y="963382"/>
                  </a:lnTo>
                </a:path>
                <a:path w="7973695" h="3853815">
                  <a:moveTo>
                    <a:pt x="0" y="0"/>
                  </a:moveTo>
                  <a:lnTo>
                    <a:pt x="5024769" y="0"/>
                  </a:lnTo>
                </a:path>
                <a:path w="7973695" h="3853815">
                  <a:moveTo>
                    <a:pt x="5344192" y="0"/>
                  </a:moveTo>
                  <a:lnTo>
                    <a:pt x="7408169" y="0"/>
                  </a:lnTo>
                </a:path>
                <a:path w="7973695" h="3853815">
                  <a:moveTo>
                    <a:pt x="7727592" y="0"/>
                  </a:moveTo>
                  <a:lnTo>
                    <a:pt x="7973292" y="0"/>
                  </a:lnTo>
                </a:path>
              </a:pathLst>
            </a:custGeom>
            <a:ln w="1486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351" y="1381950"/>
              <a:ext cx="7482205" cy="5031105"/>
            </a:xfrm>
            <a:custGeom>
              <a:avLst/>
              <a:gdLst/>
              <a:ahLst/>
              <a:cxnLst/>
              <a:rect l="l" t="t" r="r" b="b"/>
              <a:pathLst>
                <a:path w="7482205" h="5031105">
                  <a:moveTo>
                    <a:pt x="319430" y="3246945"/>
                  </a:moveTo>
                  <a:lnTo>
                    <a:pt x="0" y="3246945"/>
                  </a:lnTo>
                  <a:lnTo>
                    <a:pt x="0" y="5030990"/>
                  </a:lnTo>
                  <a:lnTo>
                    <a:pt x="319430" y="5030990"/>
                  </a:lnTo>
                  <a:lnTo>
                    <a:pt x="319430" y="3246945"/>
                  </a:lnTo>
                  <a:close/>
                </a:path>
                <a:path w="7482205" h="5031105">
                  <a:moveTo>
                    <a:pt x="1117981" y="2759316"/>
                  </a:moveTo>
                  <a:lnTo>
                    <a:pt x="798563" y="2759316"/>
                  </a:lnTo>
                  <a:lnTo>
                    <a:pt x="798563" y="5031003"/>
                  </a:lnTo>
                  <a:lnTo>
                    <a:pt x="1117981" y="5031003"/>
                  </a:lnTo>
                  <a:lnTo>
                    <a:pt x="1117981" y="2759316"/>
                  </a:lnTo>
                  <a:close/>
                </a:path>
                <a:path w="7482205" h="5031105">
                  <a:moveTo>
                    <a:pt x="1904263" y="2913938"/>
                  </a:moveTo>
                  <a:lnTo>
                    <a:pt x="1597126" y="2913938"/>
                  </a:lnTo>
                  <a:lnTo>
                    <a:pt x="1597126" y="5031003"/>
                  </a:lnTo>
                  <a:lnTo>
                    <a:pt x="1904263" y="5031003"/>
                  </a:lnTo>
                  <a:lnTo>
                    <a:pt x="1904263" y="2913938"/>
                  </a:lnTo>
                  <a:close/>
                </a:path>
                <a:path w="7482205" h="5031105">
                  <a:moveTo>
                    <a:pt x="2702814" y="3544290"/>
                  </a:moveTo>
                  <a:lnTo>
                    <a:pt x="2383396" y="3544290"/>
                  </a:lnTo>
                  <a:lnTo>
                    <a:pt x="2383396" y="5031003"/>
                  </a:lnTo>
                  <a:lnTo>
                    <a:pt x="2702814" y="5031003"/>
                  </a:lnTo>
                  <a:lnTo>
                    <a:pt x="2702814" y="3544290"/>
                  </a:lnTo>
                  <a:close/>
                </a:path>
                <a:path w="7482205" h="5031105">
                  <a:moveTo>
                    <a:pt x="3501390" y="2687955"/>
                  </a:moveTo>
                  <a:lnTo>
                    <a:pt x="3181959" y="2687955"/>
                  </a:lnTo>
                  <a:lnTo>
                    <a:pt x="3181959" y="5031003"/>
                  </a:lnTo>
                  <a:lnTo>
                    <a:pt x="3501390" y="5031003"/>
                  </a:lnTo>
                  <a:lnTo>
                    <a:pt x="3501390" y="2687955"/>
                  </a:lnTo>
                  <a:close/>
                </a:path>
                <a:path w="7482205" h="5031105">
                  <a:moveTo>
                    <a:pt x="4299928" y="1451013"/>
                  </a:moveTo>
                  <a:lnTo>
                    <a:pt x="3980510" y="1451013"/>
                  </a:lnTo>
                  <a:lnTo>
                    <a:pt x="3980510" y="5031003"/>
                  </a:lnTo>
                  <a:lnTo>
                    <a:pt x="4299928" y="5031003"/>
                  </a:lnTo>
                  <a:lnTo>
                    <a:pt x="4299928" y="1451013"/>
                  </a:lnTo>
                  <a:close/>
                </a:path>
                <a:path w="7482205" h="5031105">
                  <a:moveTo>
                    <a:pt x="5098491" y="0"/>
                  </a:moveTo>
                  <a:lnTo>
                    <a:pt x="4779073" y="0"/>
                  </a:lnTo>
                  <a:lnTo>
                    <a:pt x="4779073" y="5031003"/>
                  </a:lnTo>
                  <a:lnTo>
                    <a:pt x="5098491" y="5031003"/>
                  </a:lnTo>
                  <a:lnTo>
                    <a:pt x="5098491" y="0"/>
                  </a:lnTo>
                  <a:close/>
                </a:path>
                <a:path w="7482205" h="5031105">
                  <a:moveTo>
                    <a:pt x="5884761" y="832548"/>
                  </a:moveTo>
                  <a:lnTo>
                    <a:pt x="5577624" y="832548"/>
                  </a:lnTo>
                  <a:lnTo>
                    <a:pt x="5577624" y="5031003"/>
                  </a:lnTo>
                  <a:lnTo>
                    <a:pt x="5884761" y="5031003"/>
                  </a:lnTo>
                  <a:lnTo>
                    <a:pt x="5884761" y="832548"/>
                  </a:lnTo>
                  <a:close/>
                </a:path>
                <a:path w="7482205" h="5031105">
                  <a:moveTo>
                    <a:pt x="6683324" y="3627551"/>
                  </a:moveTo>
                  <a:lnTo>
                    <a:pt x="6363894" y="3627551"/>
                  </a:lnTo>
                  <a:lnTo>
                    <a:pt x="6363894" y="5031003"/>
                  </a:lnTo>
                  <a:lnTo>
                    <a:pt x="6683324" y="5031003"/>
                  </a:lnTo>
                  <a:lnTo>
                    <a:pt x="6683324" y="3627551"/>
                  </a:lnTo>
                  <a:close/>
                </a:path>
                <a:path w="7482205" h="5031105">
                  <a:moveTo>
                    <a:pt x="7481887" y="130822"/>
                  </a:moveTo>
                  <a:lnTo>
                    <a:pt x="7162470" y="130822"/>
                  </a:lnTo>
                  <a:lnTo>
                    <a:pt x="7162470" y="5031003"/>
                  </a:lnTo>
                  <a:lnTo>
                    <a:pt x="7481887" y="5031003"/>
                  </a:lnTo>
                  <a:lnTo>
                    <a:pt x="7481887" y="130822"/>
                  </a:lnTo>
                  <a:close/>
                </a:path>
              </a:pathLst>
            </a:custGeom>
            <a:solidFill>
              <a:srgbClr val="007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1363" y="1381943"/>
              <a:ext cx="7482205" cy="5031105"/>
            </a:xfrm>
            <a:custGeom>
              <a:avLst/>
              <a:gdLst/>
              <a:ahLst/>
              <a:cxnLst/>
              <a:rect l="l" t="t" r="r" b="b"/>
              <a:pathLst>
                <a:path w="7482205" h="5031105">
                  <a:moveTo>
                    <a:pt x="0" y="3246956"/>
                  </a:moveTo>
                  <a:lnTo>
                    <a:pt x="319423" y="3246956"/>
                  </a:lnTo>
                  <a:lnTo>
                    <a:pt x="319423" y="5030998"/>
                  </a:lnTo>
                  <a:lnTo>
                    <a:pt x="0" y="5030998"/>
                  </a:lnTo>
                  <a:lnTo>
                    <a:pt x="0" y="3246956"/>
                  </a:lnTo>
                  <a:close/>
                </a:path>
                <a:path w="7482205" h="5031105">
                  <a:moveTo>
                    <a:pt x="798557" y="2759318"/>
                  </a:moveTo>
                  <a:lnTo>
                    <a:pt x="1117980" y="2759318"/>
                  </a:lnTo>
                  <a:lnTo>
                    <a:pt x="1117980" y="5030998"/>
                  </a:lnTo>
                  <a:lnTo>
                    <a:pt x="798557" y="5030998"/>
                  </a:lnTo>
                  <a:lnTo>
                    <a:pt x="798557" y="2759318"/>
                  </a:lnTo>
                  <a:close/>
                </a:path>
                <a:path w="7482205" h="5031105">
                  <a:moveTo>
                    <a:pt x="1597115" y="2913935"/>
                  </a:moveTo>
                  <a:lnTo>
                    <a:pt x="1904253" y="2913935"/>
                  </a:lnTo>
                  <a:lnTo>
                    <a:pt x="1904253" y="5030998"/>
                  </a:lnTo>
                  <a:lnTo>
                    <a:pt x="1597115" y="5030998"/>
                  </a:lnTo>
                  <a:lnTo>
                    <a:pt x="1597115" y="2913935"/>
                  </a:lnTo>
                  <a:close/>
                </a:path>
                <a:path w="7482205" h="5031105">
                  <a:moveTo>
                    <a:pt x="2383387" y="3544296"/>
                  </a:moveTo>
                  <a:lnTo>
                    <a:pt x="2702811" y="3544296"/>
                  </a:lnTo>
                  <a:lnTo>
                    <a:pt x="2702811" y="5030998"/>
                  </a:lnTo>
                  <a:lnTo>
                    <a:pt x="2383387" y="5030998"/>
                  </a:lnTo>
                  <a:lnTo>
                    <a:pt x="2383387" y="3544296"/>
                  </a:lnTo>
                  <a:close/>
                </a:path>
                <a:path w="7482205" h="5031105">
                  <a:moveTo>
                    <a:pt x="3181945" y="2687956"/>
                  </a:moveTo>
                  <a:lnTo>
                    <a:pt x="3501368" y="2687956"/>
                  </a:lnTo>
                  <a:lnTo>
                    <a:pt x="3501368" y="5030998"/>
                  </a:lnTo>
                  <a:lnTo>
                    <a:pt x="3181945" y="5030998"/>
                  </a:lnTo>
                  <a:lnTo>
                    <a:pt x="3181945" y="2687956"/>
                  </a:lnTo>
                  <a:close/>
                </a:path>
                <a:path w="7482205" h="5031105">
                  <a:moveTo>
                    <a:pt x="3980503" y="1451020"/>
                  </a:moveTo>
                  <a:lnTo>
                    <a:pt x="4299926" y="1451020"/>
                  </a:lnTo>
                  <a:lnTo>
                    <a:pt x="4299926" y="5030998"/>
                  </a:lnTo>
                  <a:lnTo>
                    <a:pt x="3980503" y="5030998"/>
                  </a:lnTo>
                  <a:lnTo>
                    <a:pt x="3980503" y="1451020"/>
                  </a:lnTo>
                  <a:close/>
                </a:path>
                <a:path w="7482205" h="5031105">
                  <a:moveTo>
                    <a:pt x="4779061" y="0"/>
                  </a:moveTo>
                  <a:lnTo>
                    <a:pt x="5098484" y="0"/>
                  </a:lnTo>
                  <a:lnTo>
                    <a:pt x="5098484" y="5030998"/>
                  </a:lnTo>
                  <a:lnTo>
                    <a:pt x="4779061" y="5030998"/>
                  </a:lnTo>
                  <a:lnTo>
                    <a:pt x="4779061" y="0"/>
                  </a:lnTo>
                  <a:close/>
                </a:path>
                <a:path w="7482205" h="5031105">
                  <a:moveTo>
                    <a:pt x="5577619" y="832552"/>
                  </a:moveTo>
                  <a:lnTo>
                    <a:pt x="5884756" y="832552"/>
                  </a:lnTo>
                  <a:lnTo>
                    <a:pt x="5884756" y="5030998"/>
                  </a:lnTo>
                  <a:lnTo>
                    <a:pt x="5577619" y="5030998"/>
                  </a:lnTo>
                  <a:lnTo>
                    <a:pt x="5577619" y="832552"/>
                  </a:lnTo>
                  <a:close/>
                </a:path>
                <a:path w="7482205" h="5031105">
                  <a:moveTo>
                    <a:pt x="6363891" y="3627552"/>
                  </a:moveTo>
                  <a:lnTo>
                    <a:pt x="6683314" y="3627552"/>
                  </a:lnTo>
                  <a:lnTo>
                    <a:pt x="6683314" y="5030998"/>
                  </a:lnTo>
                  <a:lnTo>
                    <a:pt x="6363891" y="5030998"/>
                  </a:lnTo>
                  <a:lnTo>
                    <a:pt x="6363891" y="3627552"/>
                  </a:lnTo>
                  <a:close/>
                </a:path>
                <a:path w="7482205" h="5031105">
                  <a:moveTo>
                    <a:pt x="7162449" y="130829"/>
                  </a:moveTo>
                  <a:lnTo>
                    <a:pt x="7481872" y="130829"/>
                  </a:lnTo>
                  <a:lnTo>
                    <a:pt x="7481872" y="5030998"/>
                  </a:lnTo>
                  <a:lnTo>
                    <a:pt x="7162449" y="5030998"/>
                  </a:lnTo>
                  <a:lnTo>
                    <a:pt x="7162449" y="130829"/>
                  </a:lnTo>
                  <a:close/>
                </a:path>
              </a:pathLst>
            </a:custGeom>
            <a:ln w="15111">
              <a:solidFill>
                <a:srgbClr val="007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5655" y="1132173"/>
              <a:ext cx="0" cy="5281295"/>
            </a:xfrm>
            <a:custGeom>
              <a:avLst/>
              <a:gdLst/>
              <a:ahLst/>
              <a:cxnLst/>
              <a:rect l="l" t="t" r="r" b="b"/>
              <a:pathLst>
                <a:path h="5281295">
                  <a:moveTo>
                    <a:pt x="0" y="5280764"/>
                  </a:moveTo>
                  <a:lnTo>
                    <a:pt x="0" y="0"/>
                  </a:lnTo>
                </a:path>
              </a:pathLst>
            </a:custGeom>
            <a:ln w="1535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227" y="1607917"/>
              <a:ext cx="61594" cy="4805045"/>
            </a:xfrm>
            <a:custGeom>
              <a:avLst/>
              <a:gdLst/>
              <a:ahLst/>
              <a:cxnLst/>
              <a:rect l="l" t="t" r="r" b="b"/>
              <a:pathLst>
                <a:path w="61594" h="4805045">
                  <a:moveTo>
                    <a:pt x="0" y="4805019"/>
                  </a:moveTo>
                  <a:lnTo>
                    <a:pt x="61427" y="4805019"/>
                  </a:lnTo>
                </a:path>
                <a:path w="61594" h="4805045">
                  <a:moveTo>
                    <a:pt x="0" y="3853530"/>
                  </a:moveTo>
                  <a:lnTo>
                    <a:pt x="61427" y="3853530"/>
                  </a:lnTo>
                </a:path>
                <a:path w="61594" h="4805045">
                  <a:moveTo>
                    <a:pt x="0" y="2890148"/>
                  </a:moveTo>
                  <a:lnTo>
                    <a:pt x="61427" y="2890148"/>
                  </a:lnTo>
                </a:path>
                <a:path w="61594" h="4805045">
                  <a:moveTo>
                    <a:pt x="0" y="1926765"/>
                  </a:moveTo>
                  <a:lnTo>
                    <a:pt x="61427" y="1926765"/>
                  </a:lnTo>
                </a:path>
                <a:path w="61594" h="4805045">
                  <a:moveTo>
                    <a:pt x="0" y="963382"/>
                  </a:moveTo>
                  <a:lnTo>
                    <a:pt x="61427" y="963382"/>
                  </a:lnTo>
                </a:path>
                <a:path w="61594" h="4805045">
                  <a:moveTo>
                    <a:pt x="0" y="0"/>
                  </a:moveTo>
                  <a:lnTo>
                    <a:pt x="61427" y="0"/>
                  </a:lnTo>
                </a:path>
              </a:pathLst>
            </a:custGeom>
            <a:ln w="1511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5655" y="6412937"/>
              <a:ext cx="7973695" cy="71755"/>
            </a:xfrm>
            <a:custGeom>
              <a:avLst/>
              <a:gdLst/>
              <a:ahLst/>
              <a:cxnLst/>
              <a:rect l="l" t="t" r="r" b="b"/>
              <a:pathLst>
                <a:path w="7973695" h="71754">
                  <a:moveTo>
                    <a:pt x="0" y="0"/>
                  </a:moveTo>
                  <a:lnTo>
                    <a:pt x="7973292" y="0"/>
                  </a:lnTo>
                </a:path>
                <a:path w="7973695" h="71754">
                  <a:moveTo>
                    <a:pt x="0" y="0"/>
                  </a:moveTo>
                  <a:lnTo>
                    <a:pt x="0" y="71361"/>
                  </a:lnTo>
                </a:path>
                <a:path w="7973695" h="71754">
                  <a:moveTo>
                    <a:pt x="798557" y="0"/>
                  </a:moveTo>
                  <a:lnTo>
                    <a:pt x="798557" y="71361"/>
                  </a:lnTo>
                </a:path>
                <a:path w="7973695" h="71754">
                  <a:moveTo>
                    <a:pt x="1597115" y="0"/>
                  </a:moveTo>
                  <a:lnTo>
                    <a:pt x="1597115" y="71361"/>
                  </a:lnTo>
                </a:path>
                <a:path w="7973695" h="71754">
                  <a:moveTo>
                    <a:pt x="2395673" y="0"/>
                  </a:moveTo>
                  <a:lnTo>
                    <a:pt x="2395673" y="71361"/>
                  </a:lnTo>
                </a:path>
                <a:path w="7973695" h="71754">
                  <a:moveTo>
                    <a:pt x="3194231" y="0"/>
                  </a:moveTo>
                  <a:lnTo>
                    <a:pt x="3194231" y="71361"/>
                  </a:lnTo>
                </a:path>
                <a:path w="7973695" h="71754">
                  <a:moveTo>
                    <a:pt x="3980503" y="0"/>
                  </a:moveTo>
                  <a:lnTo>
                    <a:pt x="3980503" y="71361"/>
                  </a:lnTo>
                </a:path>
                <a:path w="7973695" h="71754">
                  <a:moveTo>
                    <a:pt x="4779061" y="0"/>
                  </a:moveTo>
                  <a:lnTo>
                    <a:pt x="4779061" y="71361"/>
                  </a:lnTo>
                </a:path>
                <a:path w="7973695" h="71754">
                  <a:moveTo>
                    <a:pt x="5577619" y="0"/>
                  </a:moveTo>
                  <a:lnTo>
                    <a:pt x="5577619" y="71361"/>
                  </a:lnTo>
                </a:path>
                <a:path w="7973695" h="71754">
                  <a:moveTo>
                    <a:pt x="6376176" y="0"/>
                  </a:moveTo>
                  <a:lnTo>
                    <a:pt x="6376176" y="71361"/>
                  </a:lnTo>
                </a:path>
                <a:path w="7973695" h="71754">
                  <a:moveTo>
                    <a:pt x="7174734" y="0"/>
                  </a:moveTo>
                  <a:lnTo>
                    <a:pt x="7174734" y="71361"/>
                  </a:lnTo>
                </a:path>
                <a:path w="7973695" h="71754">
                  <a:moveTo>
                    <a:pt x="7973292" y="0"/>
                  </a:moveTo>
                  <a:lnTo>
                    <a:pt x="7973292" y="71361"/>
                  </a:lnTo>
                </a:path>
              </a:pathLst>
            </a:custGeom>
            <a:ln w="1511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75006" y="4217759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23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1202" y="3706335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28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7413" y="3944207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27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3613" y="4574568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20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9812" y="3706335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29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56012" y="2386143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42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8409" y="1862824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48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4609" y="4657824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19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0807" y="1161101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56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405" y="5300078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15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05" y="4336695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25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05" y="3373314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35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405" y="2421823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45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405" y="1458441"/>
            <a:ext cx="4019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5" dirty="0">
                <a:latin typeface="Calibri"/>
                <a:cs typeface="Calibri"/>
              </a:rPr>
              <a:t>55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217" y="6263461"/>
            <a:ext cx="8268970" cy="5181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20" dirty="0">
                <a:latin typeface="Calibri"/>
                <a:cs typeface="Calibri"/>
              </a:rPr>
              <a:t>5.0</a:t>
            </a:r>
            <a:endParaRPr sz="1600">
              <a:latin typeface="Calibri"/>
              <a:cs typeface="Calibri"/>
            </a:endParaRPr>
          </a:p>
          <a:p>
            <a:pPr marL="652145">
              <a:lnSpc>
                <a:spcPct val="100000"/>
              </a:lnSpc>
              <a:spcBef>
                <a:spcPts val="45"/>
              </a:spcBef>
              <a:tabLst>
                <a:tab pos="1448435" algn="l"/>
                <a:tab pos="2244725" algn="l"/>
                <a:tab pos="3040380" algn="l"/>
                <a:tab pos="3836670" algn="l"/>
                <a:tab pos="4632960" algn="l"/>
                <a:tab pos="5429250" algn="l"/>
                <a:tab pos="6225540" algn="l"/>
                <a:tab pos="7021830" algn="l"/>
                <a:tab pos="7818120" algn="l"/>
              </a:tabLst>
            </a:pP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1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3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4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5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6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7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8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201</a:t>
            </a:r>
            <a:r>
              <a:rPr sz="1600" spc="20" dirty="0">
                <a:latin typeface="Calibri"/>
                <a:cs typeface="Calibri"/>
              </a:rPr>
              <a:t>9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5" dirty="0">
                <a:latin typeface="Calibri"/>
                <a:cs typeface="Calibri"/>
              </a:rPr>
              <a:t>202</a:t>
            </a:r>
            <a:r>
              <a:rPr sz="1600" spc="2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3997" y="2876582"/>
            <a:ext cx="234315" cy="1783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650" b="1" spc="-5" dirty="0">
                <a:latin typeface="Calibri"/>
                <a:cs typeface="Calibri"/>
              </a:rPr>
              <a:t>In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40" dirty="0">
                <a:latin typeface="Calibri"/>
                <a:cs typeface="Calibri"/>
              </a:rPr>
              <a:t>Millions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35" dirty="0">
                <a:latin typeface="Calibri"/>
                <a:cs typeface="Calibri"/>
              </a:rPr>
              <a:t>of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spc="-40" dirty="0">
                <a:latin typeface="Calibri"/>
                <a:cs typeface="Calibri"/>
              </a:rPr>
              <a:t>Gallons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0948" y="768613"/>
            <a:ext cx="685863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00" b="1" spc="35" dirty="0">
                <a:latin typeface="Calibri"/>
                <a:cs typeface="Calibri"/>
              </a:rPr>
              <a:t>Figure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30" dirty="0">
                <a:latin typeface="Calibri"/>
                <a:cs typeface="Calibri"/>
              </a:rPr>
              <a:t>3: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45" dirty="0">
                <a:latin typeface="Calibri"/>
                <a:cs typeface="Calibri"/>
              </a:rPr>
              <a:t>Retardant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65" dirty="0">
                <a:latin typeface="Calibri"/>
                <a:cs typeface="Calibri"/>
              </a:rPr>
              <a:t>Total</a:t>
            </a:r>
            <a:r>
              <a:rPr sz="2400" spc="-397" baseline="-29513" dirty="0">
                <a:latin typeface="Calibri"/>
                <a:cs typeface="Calibri"/>
              </a:rPr>
              <a:t>5</a:t>
            </a:r>
            <a:r>
              <a:rPr sz="2800" b="1" spc="-265" dirty="0">
                <a:latin typeface="Calibri"/>
                <a:cs typeface="Calibri"/>
              </a:rPr>
              <a:t>s</a:t>
            </a:r>
            <a:r>
              <a:rPr sz="2400" spc="-397" baseline="-29513" dirty="0">
                <a:latin typeface="Calibri"/>
                <a:cs typeface="Calibri"/>
              </a:rPr>
              <a:t>7.</a:t>
            </a:r>
            <a:r>
              <a:rPr sz="2800" b="1" spc="-265" dirty="0">
                <a:latin typeface="Calibri"/>
                <a:cs typeface="Calibri"/>
              </a:rPr>
              <a:t>b</a:t>
            </a:r>
            <a:r>
              <a:rPr sz="2400" spc="-397" baseline="-29513" dirty="0">
                <a:latin typeface="Calibri"/>
                <a:cs typeface="Calibri"/>
              </a:rPr>
              <a:t>3</a:t>
            </a:r>
            <a:r>
              <a:rPr sz="2400" spc="52" baseline="-29513" dirty="0">
                <a:latin typeface="Calibri"/>
                <a:cs typeface="Calibri"/>
              </a:rPr>
              <a:t> </a:t>
            </a:r>
            <a:r>
              <a:rPr sz="2800" b="1" spc="45" dirty="0">
                <a:latin typeface="Calibri"/>
                <a:cs typeface="Calibri"/>
              </a:rPr>
              <a:t>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40" dirty="0">
                <a:latin typeface="Calibri"/>
                <a:cs typeface="Calibri"/>
              </a:rPr>
              <a:t>year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2011-2020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525" y="596964"/>
            <a:ext cx="9042400" cy="6220460"/>
          </a:xfrm>
          <a:custGeom>
            <a:avLst/>
            <a:gdLst/>
            <a:ahLst/>
            <a:cxnLst/>
            <a:rect l="l" t="t" r="r" b="b"/>
            <a:pathLst>
              <a:path w="9042400" h="6220459">
                <a:moveTo>
                  <a:pt x="0" y="0"/>
                </a:moveTo>
                <a:lnTo>
                  <a:pt x="9042131" y="0"/>
                </a:lnTo>
                <a:lnTo>
                  <a:pt x="9042131" y="6220359"/>
                </a:lnTo>
                <a:lnTo>
                  <a:pt x="0" y="6220359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229" y="1069338"/>
            <a:ext cx="4503420" cy="577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700" indent="-2870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decade,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Companies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Applied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US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Forest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Term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Aerial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Fire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Retardant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Qualified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List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(QPL)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23 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Subm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8450" marR="6350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Since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1999, only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Perimeter Solution’s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Phos-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were approved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USFS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QPL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(i.e.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MONOPOLY)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172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Market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entry 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strategy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Build a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superior,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innovative,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NextGen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retardant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pay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lab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testing…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three+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$7MM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investment….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2021,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Fortress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8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FS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QPL,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one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fully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qualified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Targeting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2022/23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52" y="318516"/>
            <a:ext cx="4498847" cy="59618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477" y="273267"/>
            <a:ext cx="3994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Federal </a:t>
            </a:r>
            <a:r>
              <a:rPr sz="2400" spc="-5" dirty="0">
                <a:latin typeface="Calibri"/>
                <a:cs typeface="Calibri"/>
              </a:rPr>
              <a:t>Product </a:t>
            </a:r>
            <a:r>
              <a:rPr sz="2400" spc="-10" dirty="0">
                <a:latin typeface="Calibri"/>
                <a:cs typeface="Calibri"/>
              </a:rPr>
              <a:t>Qualification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Market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Challenges/Barriers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38" y="0"/>
            <a:ext cx="7662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.S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882" y="615655"/>
            <a:ext cx="8692515" cy="9588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Forest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QPL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testing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showed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Fortress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fire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retardants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30%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fire retarding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than the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10.6%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DAP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reduces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incidence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burn-thru”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6526" y="6507733"/>
            <a:ext cx="1204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Corbel"/>
                <a:cs typeface="Corbel"/>
              </a:rPr>
              <a:t>CONFIDENTIAL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63" y="1618488"/>
            <a:ext cx="6408419" cy="5222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Macintosh PowerPoint</Application>
  <PresentationFormat>On-screen Show (4:3)</PresentationFormat>
  <Paragraphs>253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Tahoma</vt:lpstr>
      <vt:lpstr>Times New Roman</vt:lpstr>
      <vt:lpstr>Trebuchet MS</vt:lpstr>
      <vt:lpstr>Office Theme</vt:lpstr>
      <vt:lpstr>Fortress Fire Retardant Systems LLC  City of Rocklin Placer County, California</vt:lpstr>
      <vt:lpstr>Fire Season 2021…..</vt:lpstr>
      <vt:lpstr>Fortress Fire Retardant Product Family</vt:lpstr>
      <vt:lpstr>Long-Term Fire Retardant</vt:lpstr>
      <vt:lpstr>PowerPoint Presentation</vt:lpstr>
      <vt:lpstr>SAM.gov</vt:lpstr>
      <vt:lpstr>Fire Retardant : Federal Use Trends….</vt:lpstr>
      <vt:lpstr>Federal Product Qualification &amp;  Market Challenges/Barriers …</vt:lpstr>
      <vt:lpstr>PowerPoint Presentation</vt:lpstr>
      <vt:lpstr>US Forest Service Corrosion Test Results  FORTRES Fire Retardants – Best-in-Class corrosion test.</vt:lpstr>
      <vt:lpstr>Fortress Fire Retardants: BEST-IN-CLASS AQUATIC TOXICITY  RATINGS: US Forest Service LTR Test Results….</vt:lpstr>
      <vt:lpstr>PowerPoint Presentation</vt:lpstr>
      <vt:lpstr>Fire retardant manufacturing plants at Ogden, UT, Rocklin,  CA, &amp; Merced CA</vt:lpstr>
      <vt:lpstr>PowerPoint Presentation</vt:lpstr>
      <vt:lpstr>Victoria State, Australia 2021 Fortress Fire Retardant Test</vt:lpstr>
      <vt:lpstr>PowerPoint Presentation</vt:lpstr>
      <vt:lpstr>IMPLICATIONS OF UNHEALTHY FORESTS and  LONGER FIRE SEASONS… “FIRE SEASONS”; Fire Environment</vt:lpstr>
      <vt:lpstr>Pretreatment Fire Retardants for  Utility Right-of-Ways</vt:lpstr>
      <vt:lpstr>Fortress Ground-Applied Retardant</vt:lpstr>
      <vt:lpstr>Lives changed  forever…</vt:lpstr>
      <vt:lpstr>Fortress Structural Fire Retardant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Burnham</dc:creator>
  <cp:lastModifiedBy>Gregg Healy</cp:lastModifiedBy>
  <cp:revision>2</cp:revision>
  <dcterms:created xsi:type="dcterms:W3CDTF">2021-10-20T12:51:50Z</dcterms:created>
  <dcterms:modified xsi:type="dcterms:W3CDTF">2021-11-04T15:43:19Z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2021-10-20T00:00:00Z</vt:filetime>
  </property>
</Properties>
</file>