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313" r:id="rId3"/>
    <p:sldId id="332" r:id="rId4"/>
    <p:sldId id="333" r:id="rId5"/>
    <p:sldId id="334" r:id="rId6"/>
    <p:sldId id="336" r:id="rId7"/>
    <p:sldId id="335" r:id="rId8"/>
    <p:sldId id="337" r:id="rId9"/>
    <p:sldId id="338" r:id="rId10"/>
    <p:sldId id="312" r:id="rId11"/>
  </p:sldIdLst>
  <p:sldSz cx="24384000" cy="13716000"/>
  <p:notesSz cx="7010400" cy="9223375"/>
  <p:defaultTextStyle>
    <a:defPPr>
      <a:defRPr lang="en-US"/>
    </a:defPPr>
    <a:lvl1pPr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914400" indent="-457200"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828800" indent="-914400"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2743200" indent="-1371600"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3657600" indent="-1828800"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392"/>
    <a:srgbClr val="33A9AF"/>
    <a:srgbClr val="C25252"/>
    <a:srgbClr val="DDD937"/>
    <a:srgbClr val="3C59D4"/>
    <a:srgbClr val="98B53D"/>
    <a:srgbClr val="AF434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6323" autoAdjust="0"/>
  </p:normalViewPr>
  <p:slideViewPr>
    <p:cSldViewPr snapToGrid="0">
      <p:cViewPr>
        <p:scale>
          <a:sx n="33" d="100"/>
          <a:sy n="33" d="100"/>
        </p:scale>
        <p:origin x="1015" y="261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2889"/>
          </a:xfrm>
          <a:prstGeom prst="rect">
            <a:avLst/>
          </a:prstGeom>
        </p:spPr>
        <p:txBody>
          <a:bodyPr vert="horz" lIns="92751" tIns="46375" rIns="92751" bIns="463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2889"/>
          </a:xfrm>
          <a:prstGeom prst="rect">
            <a:avLst/>
          </a:prstGeom>
        </p:spPr>
        <p:txBody>
          <a:bodyPr vert="horz" lIns="92751" tIns="46375" rIns="92751" bIns="463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5F4C30-B440-47A9-91E3-BE1A16F7C6F4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1" tIns="46375" rIns="92751" bIns="4637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38105"/>
            <a:ext cx="5607691" cy="3632740"/>
          </a:xfrm>
          <a:prstGeom prst="rect">
            <a:avLst/>
          </a:prstGeom>
        </p:spPr>
        <p:txBody>
          <a:bodyPr vert="horz" lIns="92751" tIns="46375" rIns="92751" bIns="463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486"/>
            <a:ext cx="3038155" cy="462889"/>
          </a:xfrm>
          <a:prstGeom prst="rect">
            <a:avLst/>
          </a:prstGeom>
        </p:spPr>
        <p:txBody>
          <a:bodyPr vert="horz" lIns="92751" tIns="46375" rIns="92751" bIns="463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760486"/>
            <a:ext cx="3038155" cy="462889"/>
          </a:xfrm>
          <a:prstGeom prst="rect">
            <a:avLst/>
          </a:prstGeom>
        </p:spPr>
        <p:txBody>
          <a:bodyPr vert="horz" lIns="92751" tIns="46375" rIns="92751" bIns="463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88CBD6-D45B-4260-A779-BD4141BDF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20F2-5211-4816-876A-22C810733AF0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0ABF-4F9F-4317-BA1C-24753619C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B168-9A63-4B78-B1CE-823C94CEE52E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CE78-DA98-45CD-BB35-E9E5B9EB2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2CCC-934F-4B0C-ABF4-24772CB45DDF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729C-86B4-4FC1-896C-67101C880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F887-553D-48C6-87ED-E9B6C3E98099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C0CC-B47E-476F-AB88-52EDFBE8A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3A96-5E88-45DA-97AE-F22B8BCF7C7D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D581-AC5E-4CB1-9B47-3C5CAD0FA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F9D6-C76F-4289-B97C-FC9097178196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5B71-588D-4B87-9F90-662EC71D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E2B0-1AEE-4DA7-A296-7668F6E88886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AA1D-358E-42B0-9FBF-EF93D5694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DD1B-3A8D-4C23-8B00-33CF2F2E1F4E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7026-3D53-42C9-8129-F85A8C070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6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C775-516C-4BE0-B870-775005B1C92A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A68A-B94D-4E95-A811-92BF283F3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2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51A2-18F2-4C35-88E4-FDB122491BC3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87F5-B05F-4687-B905-A640B09C1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3E5B-F8EE-4138-B57E-AAFE24FB3632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8466-0F52-4B63-BC34-EA111485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3120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A6CCD-591E-491D-B785-8C52E3C9122A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2C4D9-87F2-4561-A4C5-0981D07A3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/>
        </a:defRPr>
      </a:lvl9pPr>
    </p:titleStyle>
    <p:bodyStyle>
      <a:lvl1pPr marL="457200" indent="-457200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0088" cy="137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86500"/>
            <a:ext cx="24384000" cy="2727325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C8698"/>
              </a:solidFill>
              <a:latin typeface="Bebas Neue" panose="020B0606020202050201" pitchFamily="34" charset="-9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3090" y="6992938"/>
            <a:ext cx="16617950" cy="124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cap="all" spc="300" dirty="0">
                <a:solidFill>
                  <a:schemeClr val="bg1"/>
                </a:solidFill>
                <a:latin typeface="Impact" pitchFamily="34" charset="0"/>
                <a:ea typeface="Verdana" pitchFamily="34" charset="0"/>
                <a:cs typeface="Verdana" pitchFamily="34" charset="0"/>
              </a:rPr>
              <a:t>Wildfire resiliency in California</a:t>
            </a:r>
          </a:p>
        </p:txBody>
      </p:sp>
      <p:sp>
        <p:nvSpPr>
          <p:cNvPr id="15365" name="TextBox 16"/>
          <p:cNvSpPr txBox="1">
            <a:spLocks noChangeArrowheads="1"/>
          </p:cNvSpPr>
          <p:nvPr/>
        </p:nvSpPr>
        <p:spPr bwMode="auto">
          <a:xfrm>
            <a:off x="16390938" y="7348538"/>
            <a:ext cx="7923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3000" b="1" dirty="0">
                <a:solidFill>
                  <a:schemeClr val="bg1"/>
                </a:solidFill>
                <a:latin typeface="Century Gothic" pitchFamily="34" charset="0"/>
              </a:rPr>
              <a:t>Placer County Business Alliance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94228" y="6804025"/>
            <a:ext cx="0" cy="157321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0463" y="13206413"/>
            <a:ext cx="11582400" cy="400050"/>
          </a:xfrm>
          <a:prstGeom prst="rect">
            <a:avLst/>
          </a:prstGeom>
          <a:noFill/>
        </p:spPr>
        <p:txBody>
          <a:bodyPr lIns="91216" tIns="45609" rIns="91216" bIns="45609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Castle Crags, Sierra Pacific Industries Redding District Timberland in foreground</a:t>
            </a:r>
          </a:p>
        </p:txBody>
      </p:sp>
      <p:pic>
        <p:nvPicPr>
          <p:cNvPr id="1536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5938" y="2855913"/>
            <a:ext cx="45196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029700" y="6345238"/>
            <a:ext cx="6200775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1156950" y="3902075"/>
            <a:ext cx="1990725" cy="199072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Bebas Neue Bold" panose="020B0606020202050201" pitchFamily="34" charset="-9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97375" y="6710363"/>
            <a:ext cx="154622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tr-TR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6600" spc="100" dirty="0">
              <a:solidFill>
                <a:srgbClr val="507392"/>
              </a:solidFill>
              <a:latin typeface="Impact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84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6213" y="4430713"/>
            <a:ext cx="10922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350" y="12090400"/>
            <a:ext cx="928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33975" y="12793663"/>
            <a:ext cx="693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FORESTS FOR OUR FUTURE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828213" y="8486775"/>
            <a:ext cx="42236" cy="959367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7356" y="9798096"/>
            <a:ext cx="4960200" cy="354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9398"/>
              </a:solidFill>
            </a:endParaRPr>
          </a:p>
        </p:txBody>
      </p:sp>
      <p:pic>
        <p:nvPicPr>
          <p:cNvPr id="21518" name="Picture 4" descr="SideTi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4188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4177963" y="12793663"/>
            <a:ext cx="4481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1.8 MILLION ACRES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8325" y="12793663"/>
            <a:ext cx="693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FORESTS FOR OUR FUTURE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4124763" y="12771438"/>
            <a:ext cx="22225" cy="504825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12090400"/>
            <a:ext cx="928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8649" y="1203325"/>
            <a:ext cx="128986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 CALIFORNIA FORESTLANDS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6199187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8B2D0E4-FBEF-47DC-A46B-998807DADE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6736" y="929132"/>
            <a:ext cx="9254984" cy="115517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939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8325" y="12793663"/>
            <a:ext cx="693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FORESTS FOR OUR FUTURE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4124763" y="12771438"/>
            <a:ext cx="22225" cy="504825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12090400"/>
            <a:ext cx="928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8649" y="1203325"/>
            <a:ext cx="98329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FOUR-LEGGED STOOL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6199187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AE10D3-9224-4FD9-BDC2-6DA1CF272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183" y="2762249"/>
            <a:ext cx="6224475" cy="8910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0EB66-5607-452E-95A5-36D194122811}"/>
              </a:ext>
            </a:extLst>
          </p:cNvPr>
          <p:cNvSpPr txBox="1"/>
          <p:nvPr/>
        </p:nvSpPr>
        <p:spPr>
          <a:xfrm>
            <a:off x="10535424" y="3331029"/>
            <a:ext cx="13848575" cy="617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Fuels Reduction &amp; Management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Wildfire Suppression Tactics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Post-Fire Recovery &amp; Restoration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latin typeface="Century Gothic" panose="020B0502020202020204" pitchFamily="34" charset="0"/>
              </a:rPr>
              <a:t>Infrastructure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615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939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8325" y="12793663"/>
            <a:ext cx="693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FORESTS FOR OUR FUTURE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4124763" y="12771438"/>
            <a:ext cx="22225" cy="504825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12090400"/>
            <a:ext cx="928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8649" y="1203325"/>
            <a:ext cx="150322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Fuels Reduction &amp; Forest Management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6199187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E4EC889-6E93-4668-BA3A-69A6105954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0" y="2311322"/>
            <a:ext cx="13599075" cy="9429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81BA9-78F9-4EEE-921B-C4800A4ABC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6640" y="2311320"/>
            <a:ext cx="7660277" cy="112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548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939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8325" y="12793663"/>
            <a:ext cx="693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FORESTS FOR OUR FUTURE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4124763" y="12771438"/>
            <a:ext cx="22225" cy="504825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12090400"/>
            <a:ext cx="928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8649" y="1203325"/>
            <a:ext cx="128768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WILDFIRE SUPPRESSION TACTICS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6199187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rescribed fire in ponderosa pine forest in eastern Washington (USA) to restore ecosystem health.">
            <a:extLst>
              <a:ext uri="{FF2B5EF4-FFF2-40B4-BE49-F238E27FC236}">
                <a16:creationId xmlns:a16="http://schemas.microsoft.com/office/drawing/2014/main" id="{8DD8BE06-F956-4D69-AE65-482B3C70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136" y="4008171"/>
            <a:ext cx="12602028" cy="70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ederal wildfire policy and the legacy of suppression - Headwaters Economics">
            <a:extLst>
              <a:ext uri="{FF2B5EF4-FFF2-40B4-BE49-F238E27FC236}">
                <a16:creationId xmlns:a16="http://schemas.microsoft.com/office/drawing/2014/main" id="{AA8B4E2B-6DF5-47BE-AA41-C09EDFE8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6987" y="3257416"/>
            <a:ext cx="8832983" cy="88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051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939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49" y="1203325"/>
            <a:ext cx="98329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POST-FIRE RECOVERY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6199187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C059BD-004B-4870-B348-36DFAEF4C8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4" y="2588419"/>
            <a:ext cx="14250459" cy="106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3075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939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8325" y="12793663"/>
            <a:ext cx="693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FORESTS FOR OUR FUTURE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4124763" y="12771438"/>
            <a:ext cx="22225" cy="504825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12090400"/>
            <a:ext cx="928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8649" y="1203325"/>
            <a:ext cx="98329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POST-FIRE RECOVERY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6199187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23D6847-27C5-4546-B723-0BB25B08D9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126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939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8325" y="12793663"/>
            <a:ext cx="693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FORESTS FOR OUR FUTURE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4124763" y="12771438"/>
            <a:ext cx="22225" cy="504825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12090400"/>
            <a:ext cx="928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8649" y="1203325"/>
            <a:ext cx="98329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POST-FIRE RECOVERY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6199187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12F0E16-5140-4964-84D0-EC268D72D2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512" y="0"/>
            <a:ext cx="18322925" cy="137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711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939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8325" y="12793663"/>
            <a:ext cx="693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rgbClr val="507392"/>
                </a:solidFill>
                <a:latin typeface="Century Gothic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FORESTS FOR OUR FUTURE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4124763" y="12771438"/>
            <a:ext cx="22225" cy="504825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12090400"/>
            <a:ext cx="928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59138" y="865227"/>
            <a:ext cx="98329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00" dirty="0">
                <a:solidFill>
                  <a:srgbClr val="507392"/>
                </a:solidFill>
                <a:latin typeface="Impac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6199187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A3D261-AB7B-4BD4-8001-D8CB6BE5AC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38" y="2636099"/>
            <a:ext cx="15140883" cy="85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5097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5852</TotalTime>
  <Words>96</Words>
  <Application>Microsoft Office PowerPoint</Application>
  <PresentationFormat>Custom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Bebas Neue</vt:lpstr>
      <vt:lpstr>Bebas Neue Bold</vt:lpstr>
      <vt:lpstr>Calibri</vt:lpstr>
      <vt:lpstr>Calibri Light</vt:lpstr>
      <vt:lpstr>Century Gothic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Andrea Howell</cp:lastModifiedBy>
  <cp:revision>425</cp:revision>
  <cp:lastPrinted>2017-02-07T19:52:18Z</cp:lastPrinted>
  <dcterms:created xsi:type="dcterms:W3CDTF">2014-09-26T10:57:37Z</dcterms:created>
  <dcterms:modified xsi:type="dcterms:W3CDTF">2021-10-19T01:39:07Z</dcterms:modified>
</cp:coreProperties>
</file>